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50" r:id="rId4"/>
    <p:sldMasterId id="2147483762" r:id="rId5"/>
  </p:sldMasterIdLst>
  <p:notesMasterIdLst>
    <p:notesMasterId r:id="rId60"/>
  </p:notesMasterIdLst>
  <p:sldIdLst>
    <p:sldId id="2106" r:id="rId6"/>
    <p:sldId id="256" r:id="rId7"/>
    <p:sldId id="2058" r:id="rId8"/>
    <p:sldId id="2060" r:id="rId9"/>
    <p:sldId id="2061" r:id="rId10"/>
    <p:sldId id="295" r:id="rId11"/>
    <p:sldId id="271" r:id="rId12"/>
    <p:sldId id="294" r:id="rId13"/>
    <p:sldId id="273" r:id="rId14"/>
    <p:sldId id="2122" r:id="rId15"/>
    <p:sldId id="2062" r:id="rId16"/>
    <p:sldId id="2063" r:id="rId17"/>
    <p:sldId id="276" r:id="rId18"/>
    <p:sldId id="277" r:id="rId19"/>
    <p:sldId id="280" r:id="rId20"/>
    <p:sldId id="298" r:id="rId21"/>
    <p:sldId id="2065" r:id="rId22"/>
    <p:sldId id="2066" r:id="rId23"/>
    <p:sldId id="2067" r:id="rId24"/>
    <p:sldId id="2068" r:id="rId25"/>
    <p:sldId id="2069" r:id="rId26"/>
    <p:sldId id="2070" r:id="rId27"/>
    <p:sldId id="2072" r:id="rId28"/>
    <p:sldId id="2073" r:id="rId29"/>
    <p:sldId id="2074" r:id="rId30"/>
    <p:sldId id="2075" r:id="rId31"/>
    <p:sldId id="2076" r:id="rId32"/>
    <p:sldId id="2077" r:id="rId33"/>
    <p:sldId id="2078" r:id="rId34"/>
    <p:sldId id="2079" r:id="rId35"/>
    <p:sldId id="2081" r:id="rId36"/>
    <p:sldId id="2112" r:id="rId37"/>
    <p:sldId id="2080" r:id="rId38"/>
    <p:sldId id="2113" r:id="rId39"/>
    <p:sldId id="2064" r:id="rId40"/>
    <p:sldId id="2086" r:id="rId41"/>
    <p:sldId id="2087" r:id="rId42"/>
    <p:sldId id="2089" r:id="rId43"/>
    <p:sldId id="2091" r:id="rId44"/>
    <p:sldId id="2116" r:id="rId45"/>
    <p:sldId id="2115" r:id="rId46"/>
    <p:sldId id="2114" r:id="rId47"/>
    <p:sldId id="1513" r:id="rId48"/>
    <p:sldId id="1515" r:id="rId49"/>
    <p:sldId id="2085" r:id="rId50"/>
    <p:sldId id="2095" r:id="rId51"/>
    <p:sldId id="2094" r:id="rId52"/>
    <p:sldId id="2096" r:id="rId53"/>
    <p:sldId id="2118" r:id="rId54"/>
    <p:sldId id="2097" r:id="rId55"/>
    <p:sldId id="2098" r:id="rId56"/>
    <p:sldId id="2119" r:id="rId57"/>
    <p:sldId id="2120" r:id="rId58"/>
    <p:sldId id="2121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 autoAdjust="0"/>
    <p:restoredTop sz="94655" autoAdjust="0"/>
  </p:normalViewPr>
  <p:slideViewPr>
    <p:cSldViewPr snapToGrid="0">
      <p:cViewPr varScale="1">
        <p:scale>
          <a:sx n="92" d="100"/>
          <a:sy n="92" d="100"/>
        </p:scale>
        <p:origin x="208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8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2427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85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109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30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8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09915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450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362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086EC04D-3A51-7146-BEEC-F1FE71C4EE29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54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140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0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552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10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d/d0/TOAT_AFM.pn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HIERARCHICAL/NESTED/MULTILEVEL DATA/MODELS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6553200" cy="3581400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When a categorical variable has multiple levels of abstraction, new categorical variables can be created from these levels.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3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The ‘new’ categorical variable has pre-defined relationships with the more detailed level.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3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We can often zoom in and out with time/space variables.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3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Granularity</a:t>
            </a:r>
            <a:r>
              <a:rPr lang="en-US" sz="2200" dirty="0">
                <a:latin typeface="Dagny OT" panose="020B0504020201020104" pitchFamily="34" charset="77"/>
              </a:rPr>
              <a:t> of the data: what is the ‘maximum zoom’?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480942"/>
              </p:ext>
            </p:extLst>
          </p:nvPr>
        </p:nvGraphicFramePr>
        <p:xfrm>
          <a:off x="8290012" y="1783080"/>
          <a:ext cx="360757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63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Quarter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Dagny OT" panose="020B0504020201020104" pitchFamily="34" charset="77"/>
                        </a:rPr>
                        <a:t>Count_Q</a:t>
                      </a:r>
                      <a:endParaRPr lang="en-US" dirty="0">
                        <a:latin typeface="Dagny OT" panose="020B05040202010201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1A8FF3-B571-B948-B276-708B7ABB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29894"/>
              </p:ext>
            </p:extLst>
          </p:nvPr>
        </p:nvGraphicFramePr>
        <p:xfrm>
          <a:off x="8864786" y="5318760"/>
          <a:ext cx="245802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63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Dagny OT" panose="020B0504020201020104" pitchFamily="34" charset="77"/>
                        </a:rPr>
                        <a:t>Count</a:t>
                      </a:r>
                      <a:r>
                        <a:rPr lang="en-US" err="1">
                          <a:latin typeface="Dagny OT" panose="020B0504020201020104" pitchFamily="34" charset="77"/>
                        </a:rPr>
                        <a:t>_</a:t>
                      </a:r>
                      <a:r>
                        <a:rPr lang="en-US">
                          <a:latin typeface="Dagny OT" panose="020B0504020201020104" pitchFamily="34" charset="77"/>
                        </a:rPr>
                        <a:t>Y</a:t>
                      </a:r>
                      <a:endParaRPr lang="en-US" dirty="0">
                        <a:latin typeface="Dagny OT" panose="020B05040202010201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9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Insights &amp; # Crunching </a:t>
            </a:r>
            <a:br>
              <a:rPr lang="en-US" dirty="0"/>
            </a:br>
            <a:r>
              <a:rPr lang="en-US" dirty="0"/>
              <a:t>Core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4015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SUMMARIZING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Min:</a:t>
            </a:r>
            <a:r>
              <a:rPr lang="en-US" dirty="0">
                <a:latin typeface="Dagny OT" panose="020B0504020201020104" pitchFamily="34" charset="77"/>
              </a:rPr>
              <a:t> smallest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Max:</a:t>
            </a:r>
            <a:r>
              <a:rPr lang="en-US" dirty="0">
                <a:latin typeface="Dagny OT" panose="020B0504020201020104" pitchFamily="34" charset="77"/>
              </a:rPr>
              <a:t> largest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Median:</a:t>
            </a:r>
            <a:r>
              <a:rPr lang="en-US" dirty="0">
                <a:latin typeface="Dagny OT" panose="020B0504020201020104" pitchFamily="34" charset="77"/>
              </a:rPr>
              <a:t> “middle”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Mode:</a:t>
            </a:r>
            <a:r>
              <a:rPr lang="en-US" dirty="0">
                <a:latin typeface="Dagny OT" panose="020B0504020201020104" pitchFamily="34" charset="77"/>
              </a:rPr>
              <a:t> most frequent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Unique Values:</a:t>
            </a:r>
            <a:r>
              <a:rPr lang="en-US" dirty="0">
                <a:latin typeface="Dagny OT" panose="020B0504020201020104" pitchFamily="34" charset="77"/>
              </a:rPr>
              <a:t> list of unique values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etc.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286574" y="2167031"/>
          <a:ext cx="2671552" cy="3859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4.31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5.34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3.79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5.19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4.93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Green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5.76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3.25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7.12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2.85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4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ROLLING-UP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4127" y="2124513"/>
            <a:ext cx="6475228" cy="358140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We can perform operations over a set (or subset) of the data, typically over its </a:t>
            </a:r>
            <a:r>
              <a:rPr lang="en-US" b="1" dirty="0">
                <a:latin typeface="Dagny OT" panose="020B0504020201020104" pitchFamily="34" charset="77"/>
              </a:rPr>
              <a:t>columns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Such an operation is akin to </a:t>
            </a:r>
            <a:r>
              <a:rPr lang="en-US" b="1" dirty="0">
                <a:latin typeface="Dagny OT" panose="020B0504020201020104" pitchFamily="34" charset="77"/>
              </a:rPr>
              <a:t>compressing</a:t>
            </a:r>
            <a:r>
              <a:rPr lang="en-US" dirty="0">
                <a:latin typeface="Dagny OT" panose="020B0504020201020104" pitchFamily="34" charset="77"/>
              </a:rPr>
              <a:t> or '</a:t>
            </a:r>
            <a:r>
              <a:rPr lang="en-US" b="1" dirty="0">
                <a:latin typeface="Dagny OT" panose="020B0504020201020104" pitchFamily="34" charset="77"/>
              </a:rPr>
              <a:t>rolling-up</a:t>
            </a:r>
            <a:r>
              <a:rPr lang="en-US" dirty="0">
                <a:latin typeface="Dagny OT" panose="020B0504020201020104" pitchFamily="34" charset="77"/>
              </a:rPr>
              <a:t>' the many data values into a single representative value.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Examples: 'mean', 'sum’, 'count’, ‘variance’, etc.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We can apply the same roll-up function to many different columns, providing a </a:t>
            </a:r>
            <a:r>
              <a:rPr lang="en-US" b="1" dirty="0">
                <a:latin typeface="Dagny OT" panose="020B0504020201020104" pitchFamily="34" charset="77"/>
              </a:rPr>
              <a:t>mapping</a:t>
            </a:r>
            <a:r>
              <a:rPr lang="en-US" dirty="0">
                <a:latin typeface="Dagny OT" panose="020B0504020201020104" pitchFamily="34" charset="77"/>
              </a:rPr>
              <a:t> (list) of columns to values.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6CAE21-BF2B-E944-8BC5-6B6552C7C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174500"/>
              </p:ext>
            </p:extLst>
          </p:nvPr>
        </p:nvGraphicFramePr>
        <p:xfrm>
          <a:off x="8855407" y="537451"/>
          <a:ext cx="2671552" cy="3859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4.31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5.34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3.79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5.19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4.93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Green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5.76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3.25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7.12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2.85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466FDC-E95D-204B-A015-DDACA2C23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435402"/>
              </p:ext>
            </p:extLst>
          </p:nvPr>
        </p:nvGraphicFramePr>
        <p:xfrm>
          <a:off x="8553183" y="4686301"/>
          <a:ext cx="3276000" cy="1201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5366158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528559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stdev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Dagny OT" panose="020B05040202010201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Type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mode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4.73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1.33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Blue/</a:t>
                      </a:r>
                      <a:b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6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CONTINGENCY/PIVOT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Contingency table:</a:t>
            </a:r>
            <a:r>
              <a:rPr lang="en-US" dirty="0">
                <a:latin typeface="Dagny OT" panose="020B0504020201020104" pitchFamily="34" charset="77"/>
              </a:rPr>
              <a:t> a table which examines the relationship between two categorical variables </a:t>
            </a:r>
            <a:r>
              <a:rPr lang="en-US" i="1" dirty="0">
                <a:latin typeface="Dagny OT" panose="020B0504020201020104" pitchFamily="34" charset="77"/>
              </a:rPr>
              <a:t>via</a:t>
            </a:r>
            <a:r>
              <a:rPr lang="en-US" dirty="0">
                <a:latin typeface="Dagny OT" panose="020B0504020201020104" pitchFamily="34" charset="77"/>
              </a:rPr>
              <a:t> their relative (</a:t>
            </a:r>
            <a:r>
              <a:rPr lang="en-US" b="1" dirty="0">
                <a:latin typeface="Dagny OT" panose="020B0504020201020104" pitchFamily="34" charset="77"/>
              </a:rPr>
              <a:t>cross-tabulation</a:t>
            </a:r>
            <a:r>
              <a:rPr lang="en-US" dirty="0">
                <a:latin typeface="Dagny OT" panose="020B0504020201020104" pitchFamily="34" charset="77"/>
              </a:rPr>
              <a:t>).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Pivot table:</a:t>
            </a:r>
            <a:r>
              <a:rPr lang="en-US" dirty="0">
                <a:latin typeface="Dagny OT" panose="020B0504020201020104" pitchFamily="34" charset="77"/>
              </a:rPr>
              <a:t> a table generated by applying operations (sum, count, mean, etc.) to variables, possibly based on another (categorical) variable. Contingency tables as special cases of pivot tables.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2A7EAC-1965-AE47-8F91-8A1AC30DF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21839"/>
              </p:ext>
            </p:extLst>
          </p:nvPr>
        </p:nvGraphicFramePr>
        <p:xfrm>
          <a:off x="1461164" y="4523082"/>
          <a:ext cx="35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Dagny OT" panose="020B05040202010201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FC8ECE2-7A7B-434E-81EA-BBCFA004F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650015"/>
              </p:ext>
            </p:extLst>
          </p:nvPr>
        </p:nvGraphicFramePr>
        <p:xfrm>
          <a:off x="7660800" y="4176984"/>
          <a:ext cx="3312000" cy="1804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5366158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528559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stdev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Dagny OT" panose="020B05040202010201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4.04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Green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4.93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N.A.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25032569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5.37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1.60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115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37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THROUGH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6071043" cy="358140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Analysis</a:t>
            </a:r>
            <a:r>
              <a:rPr lang="en-US" dirty="0">
                <a:latin typeface="Dagny OT" panose="020B0504020201020104" pitchFamily="34" charset="77"/>
              </a:rPr>
              <a:t> (broad definition):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identifying patterns or structure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adding meaning to these patterns or structure by </a:t>
            </a:r>
            <a:r>
              <a:rPr lang="en-US" b="1" i="0" dirty="0">
                <a:latin typeface="Dagny OT" panose="020B0504020201020104" pitchFamily="34" charset="77"/>
              </a:rPr>
              <a:t>interpreting</a:t>
            </a:r>
            <a:r>
              <a:rPr lang="en-US" i="0" dirty="0">
                <a:latin typeface="Dagny OT" panose="020B0504020201020104" pitchFamily="34" charset="77"/>
              </a:rPr>
              <a:t> them in the context of the system.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Option 1:</a:t>
            </a:r>
            <a:r>
              <a:rPr lang="en-US" dirty="0">
                <a:latin typeface="Dagny OT" panose="020B0504020201020104" pitchFamily="34" charset="77"/>
              </a:rPr>
              <a:t> use analytical methods to achieve this.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Option 2:</a:t>
            </a:r>
            <a:r>
              <a:rPr lang="en-US" dirty="0">
                <a:latin typeface="Dagny OT" panose="020B0504020201020104" pitchFamily="34" charset="77"/>
              </a:rPr>
              <a:t> visualize the data and use the brain’s analytic power (perceptual) to reach meaningful conclusions about these patterns.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We will discuss further.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292" y="2405625"/>
            <a:ext cx="3520717" cy="352071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617934" y="4890976"/>
            <a:ext cx="674383" cy="80947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9C7D36-1A4C-D942-AD9F-C1E402D5AD8D}"/>
              </a:ext>
            </a:extLst>
          </p:cNvPr>
          <p:cNvCxnSpPr/>
          <p:nvPr/>
        </p:nvCxnSpPr>
        <p:spPr>
          <a:xfrm flipV="1">
            <a:off x="8208335" y="2405625"/>
            <a:ext cx="1885507" cy="1826133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DESCRIPTIONS (IN-DEPTH)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9988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0F43-A50B-2A43-9874-082584F0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DESCRIPTIONS (REPRISE)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4D95-914A-434C-A771-1FE8760CF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In a sense, the underlying reason for any analysis is to reach </a:t>
            </a:r>
            <a:r>
              <a:rPr lang="en-US" b="1" dirty="0">
                <a:latin typeface="Dagny OT" panose="020B0504020201020104" pitchFamily="34" charset="77"/>
              </a:rPr>
              <a:t>data understanding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Studies and experiments give rise to </a:t>
            </a:r>
            <a:r>
              <a:rPr lang="en-US" b="1" dirty="0">
                <a:latin typeface="Dagny OT" panose="020B0504020201020104" pitchFamily="34" charset="77"/>
              </a:rPr>
              <a:t>units</a:t>
            </a:r>
            <a:r>
              <a:rPr lang="en-US" dirty="0">
                <a:latin typeface="Dagny OT" panose="020B0504020201020104" pitchFamily="34" charset="77"/>
              </a:rPr>
              <a:t>, which are typically described with </a:t>
            </a:r>
            <a:r>
              <a:rPr lang="en-US" b="1" dirty="0">
                <a:latin typeface="Dagny OT" panose="020B0504020201020104" pitchFamily="34" charset="77"/>
              </a:rPr>
              <a:t>variables</a:t>
            </a:r>
            <a:r>
              <a:rPr lang="en-US" dirty="0">
                <a:latin typeface="Dagny OT" panose="020B0504020201020104" pitchFamily="34" charset="77"/>
              </a:rPr>
              <a:t> (and measurements).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Variables are either </a:t>
            </a:r>
            <a:r>
              <a:rPr lang="en-US" b="1" dirty="0">
                <a:latin typeface="Dagny OT" panose="020B0504020201020104" pitchFamily="34" charset="77"/>
              </a:rPr>
              <a:t>qualitative</a:t>
            </a:r>
            <a:r>
              <a:rPr lang="en-US" dirty="0">
                <a:latin typeface="Dagny OT" panose="020B0504020201020104" pitchFamily="34" charset="77"/>
              </a:rPr>
              <a:t> (categorical) or </a:t>
            </a:r>
            <a:r>
              <a:rPr lang="en-US" b="1" dirty="0">
                <a:latin typeface="Dagny OT" panose="020B0504020201020104" pitchFamily="34" charset="77"/>
              </a:rPr>
              <a:t>quantitative</a:t>
            </a:r>
            <a:r>
              <a:rPr lang="en-US" dirty="0">
                <a:latin typeface="Dagny OT" panose="020B0504020201020104" pitchFamily="34" charset="77"/>
              </a:rPr>
              <a:t> (numerical):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categorical variables take values (levels) from a finite set of </a:t>
            </a:r>
            <a:r>
              <a:rPr lang="en-US" b="1" i="0" dirty="0">
                <a:latin typeface="Dagny OT" panose="020B0504020201020104" pitchFamily="34" charset="77"/>
              </a:rPr>
              <a:t>classes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numerical variables take values from a (potentially infinite) set of </a:t>
            </a:r>
            <a:r>
              <a:rPr lang="en-US" b="1" i="0" dirty="0">
                <a:latin typeface="Dagny OT" panose="020B0504020201020104" pitchFamily="34" charset="77"/>
              </a:rPr>
              <a:t>quantities</a:t>
            </a:r>
            <a:endParaRPr lang="en-US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830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C4F33-5B40-8944-818B-2874828C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92A09-750A-1D4D-84A7-1B279D6EA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dirty="0">
                    <a:latin typeface="Dagny OT" panose="020B0504020201020104" pitchFamily="34" charset="77"/>
                  </a:rPr>
                  <a:t>Age</a:t>
                </a:r>
                <a:r>
                  <a:rPr lang="en-US" dirty="0">
                    <a:latin typeface="Dagny OT" panose="020B0504020201020104" pitchFamily="34" charset="77"/>
                  </a:rPr>
                  <a:t> is a numerical variable, measured in years, although is is often reported to the nearest year integer, or in an age range of years (in which case it is ordinal).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Typical numerical variables include distance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volume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etc.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dirty="0">
                    <a:latin typeface="Dagny OT" panose="020B0504020201020104" pitchFamily="34" charset="77"/>
                  </a:rPr>
                  <a:t>Disease diagnosis </a:t>
                </a:r>
                <a:r>
                  <a:rPr lang="en-US" dirty="0">
                    <a:latin typeface="Dagny OT" panose="020B0504020201020104" pitchFamily="34" charset="77"/>
                  </a:rPr>
                  <a:t>is a categorical variable with 2 categories (positive/negative). 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dirty="0">
                    <a:latin typeface="Dagny OT" panose="020B0504020201020104" pitchFamily="34" charset="77"/>
                  </a:rPr>
                  <a:t>Compliance with a standard </a:t>
                </a:r>
                <a:r>
                  <a:rPr lang="en-US" dirty="0">
                    <a:latin typeface="Dagny OT" panose="020B0504020201020104" pitchFamily="34" charset="77"/>
                  </a:rPr>
                  <a:t>is a categorical variable: there could be 2 levels (compliant/non-compliant) or more (compliance, minor non-compliance issues, major non-compliance issues).  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dirty="0">
                    <a:latin typeface="Dagny OT" panose="020B0504020201020104" pitchFamily="34" charset="77"/>
                  </a:rPr>
                  <a:t>Count variables </a:t>
                </a:r>
                <a:r>
                  <a:rPr lang="en-US" dirty="0">
                    <a:latin typeface="Dagny OT" panose="020B0504020201020104" pitchFamily="34" charset="77"/>
                  </a:rPr>
                  <a:t>are numerical variables.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92A09-750A-1D4D-84A7-1B279D6EA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8" t="-1060" r="-528" b="-9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4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932B-3F44-114D-B3D1-17925F92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NUMERICAL 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8DB88-83D5-B14A-8879-FF33939B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>
                <a:latin typeface="Dagny OT" panose="020B0504020201020104" pitchFamily="34" charset="77"/>
              </a:rPr>
              <a:t>In </a:t>
            </a:r>
            <a:r>
              <a:rPr lang="en-US" dirty="0">
                <a:latin typeface="Dagny OT" panose="020B0504020201020104" pitchFamily="34" charset="77"/>
              </a:rPr>
              <a:t>a first pass, a variable can be described along 2 dimensions: </a:t>
            </a:r>
            <a:r>
              <a:rPr lang="en-US" b="1" dirty="0">
                <a:latin typeface="Dagny OT" panose="020B0504020201020104" pitchFamily="34" charset="77"/>
              </a:rPr>
              <a:t>centrality</a:t>
            </a:r>
            <a:r>
              <a:rPr lang="en-US" dirty="0">
                <a:latin typeface="Dagny OT" panose="020B0504020201020104" pitchFamily="34" charset="77"/>
              </a:rPr>
              <a:t> &amp; </a:t>
            </a:r>
            <a:r>
              <a:rPr lang="en-US" b="1" dirty="0">
                <a:latin typeface="Dagny OT" panose="020B0504020201020104" pitchFamily="34" charset="77"/>
              </a:rPr>
              <a:t>spread</a:t>
            </a:r>
            <a:r>
              <a:rPr lang="en-US" dirty="0">
                <a:latin typeface="Dagny OT" panose="020B0504020201020104" pitchFamily="34" charset="77"/>
              </a:rPr>
              <a:t> (</a:t>
            </a:r>
            <a:r>
              <a:rPr lang="en-US" b="1" dirty="0">
                <a:latin typeface="Dagny OT" panose="020B0504020201020104" pitchFamily="34" charset="77"/>
              </a:rPr>
              <a:t>skew</a:t>
            </a:r>
            <a:r>
              <a:rPr lang="en-US" dirty="0">
                <a:latin typeface="Dagny OT" panose="020B0504020201020104" pitchFamily="34" charset="77"/>
              </a:rPr>
              <a:t> and </a:t>
            </a:r>
            <a:r>
              <a:rPr lang="en-US" b="1" dirty="0">
                <a:latin typeface="Dagny OT" panose="020B0504020201020104" pitchFamily="34" charset="77"/>
              </a:rPr>
              <a:t>kurtosis</a:t>
            </a:r>
            <a:r>
              <a:rPr lang="en-US" dirty="0">
                <a:latin typeface="Dagny OT" panose="020B0504020201020104" pitchFamily="34" charset="77"/>
              </a:rPr>
              <a:t> are also used sometimes).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Centrality </a:t>
            </a:r>
            <a:r>
              <a:rPr lang="en-US" dirty="0">
                <a:latin typeface="Dagny OT" panose="020B0504020201020104" pitchFamily="34" charset="77"/>
              </a:rPr>
              <a:t>measures include: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median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mean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mode</a:t>
            </a:r>
            <a:r>
              <a:rPr lang="en-US" i="0" dirty="0">
                <a:latin typeface="Dagny OT" panose="020B0504020201020104" pitchFamily="34" charset="77"/>
              </a:rPr>
              <a:t> (less frequently)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Spread (or </a:t>
            </a:r>
            <a:r>
              <a:rPr lang="en-US" b="1" dirty="0">
                <a:latin typeface="Dagny OT" panose="020B0504020201020104" pitchFamily="34" charset="77"/>
              </a:rPr>
              <a:t>dispersion</a:t>
            </a:r>
            <a:r>
              <a:rPr lang="en-US" dirty="0">
                <a:latin typeface="Dagny OT" panose="020B0504020201020104" pitchFamily="34" charset="77"/>
              </a:rPr>
              <a:t>) measures include: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standard deviation</a:t>
            </a:r>
            <a:r>
              <a:rPr lang="en-US" i="0" dirty="0">
                <a:latin typeface="Dagny OT" panose="020B0504020201020104" pitchFamily="34" charset="77"/>
              </a:rPr>
              <a:t> (sd),</a:t>
            </a:r>
            <a:r>
              <a:rPr lang="en-US" b="1" i="0" dirty="0">
                <a:latin typeface="Dagny OT" panose="020B0504020201020104" pitchFamily="34" charset="77"/>
              </a:rPr>
              <a:t> variance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quartiles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inter-quartile range</a:t>
            </a:r>
            <a:r>
              <a:rPr lang="en-US" i="0" dirty="0">
                <a:latin typeface="Dagny OT" panose="020B0504020201020104" pitchFamily="34" charset="77"/>
              </a:rPr>
              <a:t> (IQR), </a:t>
            </a:r>
            <a:r>
              <a:rPr lang="en-US" b="1" i="0" dirty="0">
                <a:latin typeface="Dagny OT" panose="020B0504020201020104" pitchFamily="34" charset="77"/>
              </a:rPr>
              <a:t>range</a:t>
            </a:r>
            <a:r>
              <a:rPr lang="en-US" i="0" dirty="0">
                <a:latin typeface="Dagny OT" panose="020B0504020201020104" pitchFamily="34" charset="77"/>
              </a:rPr>
              <a:t> (less frequently)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median, range and the quartiles are easily calculated from an </a:t>
            </a:r>
            <a:r>
              <a:rPr lang="en-US" b="1" dirty="0">
                <a:latin typeface="Dagny OT" panose="020B0504020201020104" pitchFamily="34" charset="77"/>
              </a:rPr>
              <a:t>ordered list</a:t>
            </a:r>
            <a:r>
              <a:rPr lang="en-US" dirty="0">
                <a:latin typeface="Dagny OT" panose="020B0504020201020104" pitchFamily="34" charset="77"/>
              </a:rPr>
              <a:t> of data.</a:t>
            </a:r>
          </a:p>
        </p:txBody>
      </p:sp>
    </p:spTree>
    <p:extLst>
      <p:ext uri="{BB962C8B-B14F-4D97-AF65-F5344CB8AC3E}">
        <p14:creationId xmlns:p14="http://schemas.microsoft.com/office/powerpoint/2010/main" val="423821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BASIC DATA ANALYSIS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Patrick Boily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Data Action Lab | uOttawa | </a:t>
            </a:r>
            <a:r>
              <a:rPr lang="en-US" dirty="0" err="1">
                <a:solidFill>
                  <a:schemeClr val="tx2"/>
                </a:solidFill>
              </a:rPr>
              <a:t>Idlewyld</a:t>
            </a:r>
            <a:r>
              <a:rPr lang="en-US" dirty="0">
                <a:solidFill>
                  <a:schemeClr val="tx2"/>
                </a:solidFill>
              </a:rPr>
              <a:t> Analytics</a:t>
            </a:r>
          </a:p>
          <a:p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pboily@uottawa.ca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BAA34996-D434-824C-A857-55DA007F2A60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[with files from Jen </a:t>
            </a:r>
            <a:r>
              <a:rPr lang="en-US" sz="1600" dirty="0" err="1">
                <a:solidFill>
                  <a:schemeClr val="tx2"/>
                </a:solidFill>
              </a:rPr>
              <a:t>Schellinck</a:t>
            </a:r>
            <a:r>
              <a:rPr lang="en-US" sz="1600" dirty="0">
                <a:solidFill>
                  <a:schemeClr val="tx2"/>
                </a:solidFill>
              </a:rPr>
              <a:t> | </a:t>
            </a:r>
            <a:r>
              <a:rPr lang="en-US" sz="1600" dirty="0" err="1">
                <a:solidFill>
                  <a:schemeClr val="tx2"/>
                </a:solidFill>
              </a:rPr>
              <a:t>Sysabee</a:t>
            </a:r>
            <a:r>
              <a:rPr lang="en-US" sz="1600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CACD-C267-9245-A1D0-05D109A1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MEDIAN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19DCC9-61E0-5F42-9C5C-6CDF70EB2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median</a:t>
                </a:r>
                <a:r>
                  <a:rPr lang="en-US" dirty="0">
                    <a:latin typeface="Dagny OT" panose="020B0504020201020104" pitchFamily="34" charset="77"/>
                  </a:rPr>
                  <a:t> of a quantitative variable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observations is a value which splits the ordered data into 2 equal subsets: half the observations are below (or equal to) the median, and half above (or equal to) it.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 </a:t>
                </a:r>
                <a:r>
                  <a:rPr lang="en-US" b="1" dirty="0">
                    <a:latin typeface="Dagny OT" panose="020B0504020201020104" pitchFamily="34" charset="77"/>
                  </a:rPr>
                  <a:t>odd</a:t>
                </a:r>
                <a:r>
                  <a:rPr lang="en-US" dirty="0">
                    <a:latin typeface="Dagny OT" panose="020B0504020201020104" pitchFamily="34" charset="77"/>
                  </a:rPr>
                  <a:t>, then the median is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ordered observation.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 </a:t>
                </a:r>
                <a:r>
                  <a:rPr lang="en-US" b="1" dirty="0">
                    <a:latin typeface="Dagny OT" panose="020B0504020201020104" pitchFamily="34" charset="77"/>
                  </a:rPr>
                  <a:t>even</a:t>
                </a:r>
                <a:r>
                  <a:rPr lang="en-US" dirty="0">
                    <a:latin typeface="Dagny OT" panose="020B0504020201020104" pitchFamily="34" charset="77"/>
                  </a:rPr>
                  <a:t>, then the median is any value between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ordered observations (we usually take their average).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procedure</a:t>
                </a:r>
                <a:r>
                  <a:rPr lang="en-US" dirty="0">
                    <a:latin typeface="Dagny OT" panose="020B0504020201020104" pitchFamily="34" charset="77"/>
                  </a:rPr>
                  <a:t> is simple: order the data and follow the even/odd rules to the letter.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19DCC9-61E0-5F42-9C5C-6CDF70EB2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707" r="-528" b="-3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31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7E8CD-AE1B-924A-9BAF-FEEA9704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87488E-0EDB-D149-A604-5B12CB988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750056" cy="3581400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1. Imagine a quantitative variable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observations, taking the values: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4,6,1,3,7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Start by ordering the values: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1,3,4,6,7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 odd, so use the first rule, i.e. look for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baseline="30000" dirty="0" err="1">
                    <a:latin typeface="Dagny OT" panose="020B0504020201020104" pitchFamily="34" charset="77"/>
                  </a:rPr>
                  <a:t>rd</a:t>
                </a:r>
                <a:r>
                  <a:rPr lang="en-US" dirty="0">
                    <a:latin typeface="Dagny OT" panose="020B0504020201020104" pitchFamily="34" charset="77"/>
                  </a:rPr>
                  <a:t> observation, which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Note that there are 2 observations below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1,3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 and 2 observations above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6,7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).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500" dirty="0">
                    <a:latin typeface="Dagny OT" panose="020B0504020201020104" pitchFamily="34" charset="77"/>
                  </a:rPr>
                  <a:t>______________________________________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2. Imagine a quantitative variable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observations, taking the values: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4,6,1,3,7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,23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Start by ordering the values: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1,3,4,6,7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,23</m:t>
                    </m:r>
                  </m:oMath>
                </a14:m>
                <a:r>
                  <a:rPr lang="en-CA" b="0" i="1" dirty="0">
                    <a:latin typeface="Cambria Math" panose="02040503050406030204" pitchFamily="18" charset="0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 even, so use the second rule, i.e. look for any value between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baseline="30000" dirty="0" err="1">
                    <a:latin typeface="Dagny OT" panose="020B0504020201020104" pitchFamily="34" charset="77"/>
                  </a:rPr>
                  <a:t>rd</a:t>
                </a:r>
                <a:r>
                  <a:rPr lang="en-US" dirty="0">
                    <a:latin typeface="Dagny OT" panose="020B0504020201020104" pitchFamily="34" charset="77"/>
                  </a:rPr>
                  <a:t> and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baseline="30000" dirty="0">
                    <a:latin typeface="Dagny OT" panose="020B0504020201020104" pitchFamily="34" charset="77"/>
                  </a:rPr>
                  <a:t>th</a:t>
                </a:r>
                <a:r>
                  <a:rPr lang="en-US" dirty="0">
                    <a:latin typeface="Dagny OT" panose="020B0504020201020104" pitchFamily="34" charset="77"/>
                  </a:rPr>
                  <a:t> observation, say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CA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Note that there are 3 observations below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5.2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1,3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,4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 &amp; 3 observations above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5.2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6,7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,23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87488E-0EDB-D149-A604-5B12CB988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750056" cy="3581400"/>
              </a:xfrm>
              <a:blipFill>
                <a:blip r:embed="rId2"/>
                <a:stretch>
                  <a:fillRect l="-651" t="-707" r="-651" b="-28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1E8F-2ED4-524A-988B-F2D8595A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D7327-6C93-7F43-9E0F-AD04B1F2ED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mean</a:t>
                </a:r>
                <a:r>
                  <a:rPr lang="en-US" dirty="0">
                    <a:latin typeface="Dagny OT" panose="020B0504020201020104" pitchFamily="34" charset="77"/>
                  </a:rPr>
                  <a:t> of a sample is simply the </a:t>
                </a:r>
                <a:r>
                  <a:rPr lang="en-US" b="1" dirty="0">
                    <a:latin typeface="Dagny OT" panose="020B0504020201020104" pitchFamily="34" charset="77"/>
                  </a:rPr>
                  <a:t>arithmetic average </a:t>
                </a:r>
                <a:r>
                  <a:rPr lang="en-US" dirty="0">
                    <a:latin typeface="Dagny OT" panose="020B0504020201020104" pitchFamily="34" charset="77"/>
                  </a:rPr>
                  <a:t>of its observations: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b="0" i="0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Other means exist, such as the </a:t>
                </a:r>
                <a:r>
                  <a:rPr lang="en-US" b="1" dirty="0">
                    <a:latin typeface="Dagny OT" panose="020B0504020201020104" pitchFamily="34" charset="77"/>
                  </a:rPr>
                  <a:t>harmonic</a:t>
                </a:r>
                <a:r>
                  <a:rPr lang="en-US" dirty="0">
                    <a:latin typeface="Dagny OT" panose="020B0504020201020104" pitchFamily="34" charset="77"/>
                  </a:rPr>
                  <a:t> mean and the </a:t>
                </a:r>
                <a:r>
                  <a:rPr lang="en-US" b="1" dirty="0">
                    <a:latin typeface="Dagny OT" panose="020B0504020201020104" pitchFamily="34" charset="77"/>
                  </a:rPr>
                  <a:t>geometric</a:t>
                </a:r>
                <a:r>
                  <a:rPr lang="en-US" dirty="0">
                    <a:latin typeface="Dagny OT" panose="020B0504020201020104" pitchFamily="34" charset="77"/>
                  </a:rPr>
                  <a:t> mean.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Examples: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ean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(4,6,1,3,7)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6+1+3+7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≈4=</m:t>
                    </m:r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dian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(4,6,1,3,7)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ean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(4,6,1,3,7,23)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4+6+1+3+7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+23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≉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5.2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edian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(4,6,1,3,7,23)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b="1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D7327-6C93-7F43-9E0F-AD04B1F2ED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b="-4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1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A831-081B-5049-8F99-9FFC2536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OR MEDIAN?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F37D-58A7-1240-8A27-A84D95427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Which measure of centrality should be used to report on the data?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mean is </a:t>
            </a:r>
            <a:r>
              <a:rPr lang="en-US" b="1" dirty="0">
                <a:latin typeface="Dagny OT" panose="020B0504020201020104" pitchFamily="34" charset="77"/>
              </a:rPr>
              <a:t>theoretically supported</a:t>
            </a:r>
            <a:r>
              <a:rPr lang="en-US" dirty="0">
                <a:latin typeface="Dagny OT" panose="020B0504020201020104" pitchFamily="34" charset="77"/>
              </a:rPr>
              <a:t> (CLT, which won’t be discussed here).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If the data distribution is roughly </a:t>
            </a:r>
            <a:r>
              <a:rPr lang="en-US" b="1" dirty="0">
                <a:latin typeface="Dagny OT" panose="020B0504020201020104" pitchFamily="34" charset="77"/>
              </a:rPr>
              <a:t>symmetric</a:t>
            </a:r>
            <a:r>
              <a:rPr lang="en-US" dirty="0">
                <a:latin typeface="Dagny OT" panose="020B0504020201020104" pitchFamily="34" charset="77"/>
              </a:rPr>
              <a:t> then both values will be near one another.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If the data distribution is </a:t>
            </a:r>
            <a:r>
              <a:rPr lang="en-US" b="1" dirty="0">
                <a:latin typeface="Dagny OT" panose="020B0504020201020104" pitchFamily="34" charset="77"/>
              </a:rPr>
              <a:t>skewed,</a:t>
            </a:r>
            <a:r>
              <a:rPr lang="en-US" dirty="0">
                <a:latin typeface="Dagny OT" panose="020B0504020201020104" pitchFamily="34" charset="77"/>
              </a:rPr>
              <a:t> then the mean is </a:t>
            </a:r>
            <a:r>
              <a:rPr lang="en-US" b="1" dirty="0">
                <a:latin typeface="Dagny OT" panose="020B0504020201020104" pitchFamily="34" charset="77"/>
              </a:rPr>
              <a:t>pulled toward the long tail </a:t>
            </a:r>
            <a:r>
              <a:rPr lang="en-US" dirty="0">
                <a:latin typeface="Dagny OT" panose="020B0504020201020104" pitchFamily="34" charset="77"/>
              </a:rPr>
              <a:t>and as a result gives a distorted view of the true </a:t>
            </a:r>
            <a:r>
              <a:rPr lang="en-US" dirty="0" err="1">
                <a:latin typeface="Dagny OT" panose="020B0504020201020104" pitchFamily="34" charset="77"/>
              </a:rPr>
              <a:t>centre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Consequently, medians are generally used for house prices, incomes etc.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median is </a:t>
            </a:r>
            <a:r>
              <a:rPr lang="en-US" b="1" dirty="0">
                <a:latin typeface="Dagny OT" panose="020B0504020201020104" pitchFamily="34" charset="77"/>
              </a:rPr>
              <a:t>robust</a:t>
            </a:r>
            <a:r>
              <a:rPr lang="en-US" dirty="0">
                <a:latin typeface="Dagny OT" panose="020B0504020201020104" pitchFamily="34" charset="77"/>
              </a:rPr>
              <a:t> against outliers and incorrect readings whereas the mean is not.</a:t>
            </a:r>
          </a:p>
        </p:txBody>
      </p:sp>
    </p:spTree>
    <p:extLst>
      <p:ext uri="{BB962C8B-B14F-4D97-AF65-F5344CB8AC3E}">
        <p14:creationId xmlns:p14="http://schemas.microsoft.com/office/powerpoint/2010/main" val="428424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A74-9B83-DA43-80B1-018FD3C5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OR MEDIAN?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7CD1E43-1D78-304C-B42C-E08575DD1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2" t="8808" b="25878"/>
          <a:stretch/>
        </p:blipFill>
        <p:spPr>
          <a:xfrm>
            <a:off x="3104707" y="2601432"/>
            <a:ext cx="6325339" cy="23391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D3FDF-329F-574B-8707-F40CF480F7C1}"/>
              </a:ext>
            </a:extLst>
          </p:cNvPr>
          <p:cNvSpPr txBox="1"/>
          <p:nvPr/>
        </p:nvSpPr>
        <p:spPr>
          <a:xfrm>
            <a:off x="3331534" y="3898605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28006-568F-2D40-9F9C-55C2828C0757}"/>
              </a:ext>
            </a:extLst>
          </p:cNvPr>
          <p:cNvSpPr txBox="1"/>
          <p:nvPr/>
        </p:nvSpPr>
        <p:spPr>
          <a:xfrm>
            <a:off x="8374910" y="3920239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24C16-4771-744C-BD1A-2F8C3D89A67C}"/>
              </a:ext>
            </a:extLst>
          </p:cNvPr>
          <p:cNvSpPr txBox="1"/>
          <p:nvPr/>
        </p:nvSpPr>
        <p:spPr>
          <a:xfrm>
            <a:off x="5691077" y="2257646"/>
            <a:ext cx="933893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mean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median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FCE12-4713-5E41-BCB0-17F5DD499D35}"/>
              </a:ext>
            </a:extLst>
          </p:cNvPr>
          <p:cNvSpPr txBox="1"/>
          <p:nvPr/>
        </p:nvSpPr>
        <p:spPr>
          <a:xfrm>
            <a:off x="8073656" y="3084549"/>
            <a:ext cx="93389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median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85FB7-93E8-DB43-ACE6-5AAE5F3268AC}"/>
              </a:ext>
            </a:extLst>
          </p:cNvPr>
          <p:cNvSpPr txBox="1"/>
          <p:nvPr/>
        </p:nvSpPr>
        <p:spPr>
          <a:xfrm>
            <a:off x="3427227" y="3072441"/>
            <a:ext cx="93389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B89DB-BCF4-7949-9837-D18A6D0EDC26}"/>
              </a:ext>
            </a:extLst>
          </p:cNvPr>
          <p:cNvSpPr txBox="1"/>
          <p:nvPr/>
        </p:nvSpPr>
        <p:spPr>
          <a:xfrm>
            <a:off x="4200229" y="2811644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EFBEC-3B3A-1840-B112-967279947099}"/>
              </a:ext>
            </a:extLst>
          </p:cNvPr>
          <p:cNvSpPr txBox="1"/>
          <p:nvPr/>
        </p:nvSpPr>
        <p:spPr>
          <a:xfrm>
            <a:off x="7530878" y="2811644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406495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3048-1257-DC41-B8AF-1AFB5E1D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A8FD-512D-5A4D-9DDB-3B99F31D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9806763" cy="11430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centrality measures provide an idea as to where the variable’s values are “</a:t>
            </a:r>
            <a:r>
              <a:rPr lang="en-US" b="1" dirty="0">
                <a:latin typeface="Dagny OT" panose="020B0504020201020104" pitchFamily="34" charset="77"/>
              </a:rPr>
              <a:t>massed</a:t>
            </a:r>
            <a:r>
              <a:rPr lang="en-US" dirty="0">
                <a:latin typeface="Dagny OT" panose="020B0504020201020104" pitchFamily="34" charset="77"/>
              </a:rPr>
              <a:t>”.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standard deviation (sd) provides a notion of its </a:t>
            </a:r>
            <a:r>
              <a:rPr lang="en-US" b="1" dirty="0">
                <a:latin typeface="Dagny OT" panose="020B0504020201020104" pitchFamily="34" charset="77"/>
              </a:rPr>
              <a:t>spread</a:t>
            </a:r>
            <a:r>
              <a:rPr lang="en-US" dirty="0">
                <a:latin typeface="Dagny OT" panose="020B0504020201020104" pitchFamily="34" charset="77"/>
              </a:rPr>
              <a:t>; higher sd means higher spread.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3D5C378-47A0-5E4A-9EBE-A7964E17F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38"/>
          <a:stretch/>
        </p:blipFill>
        <p:spPr>
          <a:xfrm>
            <a:off x="3719084" y="3530895"/>
            <a:ext cx="5247707" cy="33271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3B067F-DD74-5F4C-8B9E-5E3FC45AEEDA}"/>
              </a:ext>
            </a:extLst>
          </p:cNvPr>
          <p:cNvSpPr/>
          <p:nvPr/>
        </p:nvSpPr>
        <p:spPr>
          <a:xfrm>
            <a:off x="6400800" y="0"/>
            <a:ext cx="5791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77"/>
              </a:rPr>
              <a:t>[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Wikipedia</a:t>
            </a:r>
            <a:r>
              <a:rPr lang="en-US" sz="1400" dirty="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8364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6536-2AE1-4842-84CB-C2612EB2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7DE80-852C-B243-A72E-5FF50CDC76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sd </a:t>
                </a:r>
                <a:r>
                  <a:rPr lang="en-US" dirty="0">
                    <a:latin typeface="Dagny OT" panose="020B0504020201020104" pitchFamily="34" charset="77"/>
                  </a:rPr>
                  <a:t>is built from a </a:t>
                </a:r>
                <a:r>
                  <a:rPr lang="en-US" b="1" dirty="0">
                    <a:latin typeface="Dagny OT" panose="020B0504020201020104" pitchFamily="34" charset="77"/>
                  </a:rPr>
                  <a:t>fancy average</a:t>
                </a:r>
                <a:r>
                  <a:rPr lang="en-US" dirty="0">
                    <a:latin typeface="Dagny OT" panose="020B0504020201020104" pitchFamily="34" charset="77"/>
                  </a:rPr>
                  <a:t> of the variable’s observations: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sd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mean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mean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Examples: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sd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(4,6,1,3,7)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(4−4.2)</m:t>
                                </m:r>
                              </m:e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−4.2)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−4.2)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−4.2)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−4.2)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ra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𝟏𝟒</m:t>
                    </m:r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sd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(4,6,1,3,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23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(4−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(6−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(3−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(7−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rad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𝟗𝟖</m:t>
                    </m:r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7DE80-852C-B243-A72E-5FF50CDC76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99E2-F9FA-DD42-AAE4-C9175CD6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29D51-1894-8945-9A50-7F0F1EB81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Another way to provide information about the spread of the data is with the help of </a:t>
                </a:r>
                <a:r>
                  <a:rPr lang="en-US" b="1" dirty="0">
                    <a:latin typeface="Dagny OT" panose="020B0504020201020104" pitchFamily="34" charset="77"/>
                  </a:rPr>
                  <a:t>centiles</a:t>
                </a:r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:r>
                  <a:rPr lang="en-US" b="1" dirty="0">
                    <a:latin typeface="Dagny OT" panose="020B0504020201020104" pitchFamily="34" charset="77"/>
                  </a:rPr>
                  <a:t>deciles</a:t>
                </a:r>
                <a:r>
                  <a:rPr lang="en-US" dirty="0">
                    <a:latin typeface="Dagny OT" panose="020B0504020201020104" pitchFamily="34" charset="77"/>
                  </a:rPr>
                  <a:t>, or </a:t>
                </a:r>
                <a:r>
                  <a:rPr lang="en-US" b="1" dirty="0">
                    <a:latin typeface="Dagny OT" panose="020B0504020201020104" pitchFamily="34" charset="77"/>
                  </a:rPr>
                  <a:t>quartiles</a:t>
                </a:r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lower quartile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of a column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entries is a numerical value which splits the ordered data into 2 unequal subsets: 25% of the observations are </a:t>
                </a:r>
                <a:r>
                  <a:rPr lang="en-US" b="1" dirty="0">
                    <a:latin typeface="Dagny OT" panose="020B0504020201020104" pitchFamily="34" charset="77"/>
                  </a:rPr>
                  <a:t>below</a:t>
                </a:r>
                <a:r>
                  <a:rPr lang="en-US" dirty="0"/>
                  <a:t> (or at)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75% of the observations are </a:t>
                </a:r>
                <a:r>
                  <a:rPr lang="en-US" b="1" dirty="0">
                    <a:latin typeface="Dagny OT" panose="020B0504020201020104" pitchFamily="34" charset="77"/>
                  </a:rPr>
                  <a:t>above</a:t>
                </a:r>
                <a:r>
                  <a:rPr lang="en-US" dirty="0">
                    <a:latin typeface="Dagny OT" panose="020B0504020201020104" pitchFamily="34" charset="77"/>
                  </a:rPr>
                  <a:t> (or at)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Similarly, the </a:t>
                </a:r>
                <a:r>
                  <a:rPr lang="en-US" b="1" dirty="0">
                    <a:latin typeface="Dagny OT" panose="020B0504020201020104" pitchFamily="34" charset="77"/>
                  </a:rPr>
                  <a:t>upper quartile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splits the ordered data into 75% of the observations </a:t>
                </a:r>
                <a:r>
                  <a:rPr lang="en-US" b="1" dirty="0">
                    <a:latin typeface="Dagny OT" panose="020B0504020201020104" pitchFamily="34" charset="77"/>
                  </a:rPr>
                  <a:t>below</a:t>
                </a:r>
                <a:r>
                  <a:rPr lang="en-US" dirty="0">
                    <a:latin typeface="Dagny OT" panose="020B0504020201020104" pitchFamily="34" charset="77"/>
                  </a:rPr>
                  <a:t> (or at)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25% of the observations </a:t>
                </a:r>
                <a:r>
                  <a:rPr lang="en-US" b="1" dirty="0">
                    <a:latin typeface="Dagny OT" panose="020B0504020201020104" pitchFamily="34" charset="77"/>
                  </a:rPr>
                  <a:t>above</a:t>
                </a:r>
                <a:r>
                  <a:rPr lang="en-US" dirty="0">
                    <a:latin typeface="Dagny OT" panose="020B0504020201020104" pitchFamily="34" charset="77"/>
                  </a:rPr>
                  <a:t> (or at)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median can be interpreted as the </a:t>
                </a:r>
                <a:r>
                  <a:rPr lang="en-US" b="1" dirty="0">
                    <a:latin typeface="Dagny OT" panose="020B0504020201020104" pitchFamily="34" charset="77"/>
                  </a:rPr>
                  <a:t>middle quartile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of the data, the minimum as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and the maximum as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 represent the </a:t>
                </a:r>
                <a:r>
                  <a:rPr lang="en-US" b="1" dirty="0">
                    <a:latin typeface="Dagny OT" panose="020B0504020201020104" pitchFamily="34" charset="77"/>
                  </a:rPr>
                  <a:t>5-pt summary</a:t>
                </a:r>
                <a:r>
                  <a:rPr lang="en-US" dirty="0">
                    <a:latin typeface="Dagny OT" panose="020B0504020201020104" pitchFamily="34" charset="77"/>
                  </a:rPr>
                  <a:t> of the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29D51-1894-8945-9A50-7F0F1EB81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14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1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7D4-9013-1E47-844F-FD71EE5F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1C1A4-B312-5540-B626-3B6B32F4A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86000"/>
                <a:ext cx="9728791" cy="3581400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Centrality: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</a:t>
                </a:r>
                <a:r>
                  <a:rPr lang="en-US" b="1" i="0" dirty="0">
                    <a:latin typeface="Dagny OT" panose="020B0504020201020104" pitchFamily="34" charset="77"/>
                  </a:rPr>
                  <a:t>mid-range</a:t>
                </a:r>
                <a:r>
                  <a:rPr lang="en-US" i="0" dirty="0">
                    <a:latin typeface="Dagny OT" panose="020B0504020201020104" pitchFamily="34" charset="77"/>
                  </a:rPr>
                  <a:t> of a variable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num>
                      <m:den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en-CA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</a:t>
                </a:r>
                <a:r>
                  <a:rPr lang="en-US" b="1" i="0" dirty="0">
                    <a:latin typeface="Dagny OT" panose="020B0504020201020104" pitchFamily="34" charset="77"/>
                  </a:rPr>
                  <a:t>tri-mean </a:t>
                </a:r>
                <a:r>
                  <a:rPr lang="en-US" i="0" dirty="0">
                    <a:latin typeface="Dagny OT" panose="020B0504020201020104" pitchFamily="34" charset="77"/>
                  </a:rPr>
                  <a:t>of a variable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Dispersion: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</a:t>
                </a:r>
                <a:r>
                  <a:rPr lang="en-US" b="1" i="0" dirty="0">
                    <a:latin typeface="Dagny OT" panose="020B0504020201020104" pitchFamily="34" charset="77"/>
                  </a:rPr>
                  <a:t>range</a:t>
                </a:r>
                <a:r>
                  <a:rPr lang="en-US" i="0" dirty="0">
                    <a:latin typeface="Dagny OT" panose="020B0504020201020104" pitchFamily="34" charset="77"/>
                  </a:rPr>
                  <a:t> of a variable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. </a:t>
                </a:r>
                <a:endParaRPr lang="en-US" sz="500" i="0" dirty="0">
                  <a:latin typeface="Dagny OT" panose="020B0504020201020104" pitchFamily="34" charset="77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</a:t>
                </a:r>
                <a:r>
                  <a:rPr lang="en-US" b="1" i="0" dirty="0">
                    <a:latin typeface="Dagny OT" panose="020B0504020201020104" pitchFamily="34" charset="77"/>
                  </a:rPr>
                  <a:t>inter-quartile range</a:t>
                </a:r>
                <a:r>
                  <a:rPr lang="en-US" i="0" dirty="0">
                    <a:latin typeface="Dagny OT" panose="020B0504020201020104" pitchFamily="34" charset="77"/>
                  </a:rPr>
                  <a:t> of a variable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i="0" dirty="0">
                        <a:latin typeface="Cambria Math" panose="02040503050406030204" pitchFamily="18" charset="0"/>
                      </a:rPr>
                      <m:t>IQR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In general, we can gleam a better understanding of a variable through </a:t>
                </a:r>
                <a:r>
                  <a:rPr lang="en-US" b="1" dirty="0">
                    <a:latin typeface="Dagny OT" panose="020B0504020201020104" pitchFamily="34" charset="77"/>
                  </a:rPr>
                  <a:t>multiple</a:t>
                </a:r>
                <a:r>
                  <a:rPr lang="en-US" dirty="0">
                    <a:latin typeface="Dagny OT" panose="020B0504020201020104" pitchFamily="34" charset="77"/>
                  </a:rPr>
                  <a:t> measures.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1C1A4-B312-5540-B626-3B6B32F4A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86000"/>
                <a:ext cx="9728791" cy="3581400"/>
              </a:xfrm>
              <a:blipFill>
                <a:blip r:embed="rId2"/>
                <a:stretch>
                  <a:fillRect l="-652" t="-1060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93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DC99-878C-454B-97D3-B9BD9B4A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SUMMARIES – BOXPLOT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43A78-799B-FE43-9FA0-05D9E108F3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boxplot</a:t>
                </a:r>
                <a:r>
                  <a:rPr lang="en-US" dirty="0">
                    <a:latin typeface="Dagny OT" panose="020B0504020201020104" pitchFamily="34" charset="77"/>
                  </a:rPr>
                  <a:t> is a quick way to present a graphical summary of a univariate distribution.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Draw a box along the observation axis, with endpoints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and with a “belt” at the median.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Plot a line extending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to the smallest obs. less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IQR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:r>
                  <a:rPr lang="en-US" dirty="0" err="1">
                    <a:latin typeface="Dagny OT" panose="020B0504020201020104" pitchFamily="34" charset="77"/>
                  </a:rPr>
                  <a:t>to</a:t>
                </a:r>
                <a:r>
                  <a:rPr lang="en-US" dirty="0">
                    <a:latin typeface="Dagny OT" panose="020B0504020201020104" pitchFamily="34" charset="77"/>
                  </a:rPr>
                  <a:t> the left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Plot a line extending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to the smallest obs. more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dirty="0" err="1">
                        <a:latin typeface="Cambria Math" panose="02040503050406030204" pitchFamily="18" charset="0"/>
                      </a:rPr>
                      <m:t>IQR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to the right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Any suspected outlier is plotted separately.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43A78-799B-FE43-9FA0-05D9E108F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ANALYSIS PIPELINE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modeling and conceptual analysis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collection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transformation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storage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exploration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analysis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1074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015F-8328-4644-969B-92155079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9B3EA-064A-CA42-A247-A0A095393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65"/>
          <a:stretch/>
        </p:blipFill>
        <p:spPr>
          <a:xfrm>
            <a:off x="7293937" y="1600404"/>
            <a:ext cx="2729022" cy="4571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3DC0B-AF42-6940-8973-7A09319A4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30" r="-2465"/>
          <a:stretch/>
        </p:blipFill>
        <p:spPr>
          <a:xfrm>
            <a:off x="2046770" y="1600404"/>
            <a:ext cx="2729022" cy="4571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3ADEC3-031D-0241-AC93-30D020BA043E}"/>
              </a:ext>
            </a:extLst>
          </p:cNvPr>
          <p:cNvSpPr/>
          <p:nvPr/>
        </p:nvSpPr>
        <p:spPr>
          <a:xfrm>
            <a:off x="8213731" y="0"/>
            <a:ext cx="39782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Queuing dataset: arrival rates (left), processing rates (right)</a:t>
            </a:r>
          </a:p>
        </p:txBody>
      </p:sp>
    </p:spTree>
    <p:extLst>
      <p:ext uri="{BB962C8B-B14F-4D97-AF65-F5344CB8AC3E}">
        <p14:creationId xmlns:p14="http://schemas.microsoft.com/office/powerpoint/2010/main" val="8377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DC99-878C-454B-97D3-B9BD9B4A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SUMMARIES – HISTOGRAM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43A78-799B-FE43-9FA0-05D9E108F3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Histograms</a:t>
                </a:r>
                <a:r>
                  <a:rPr lang="en-US" dirty="0">
                    <a:latin typeface="Dagny OT" panose="020B0504020201020104" pitchFamily="34" charset="77"/>
                  </a:rPr>
                  <a:t> can also provide an indication of the distribution of a variable.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They should include/contain the following information: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range of the histogram is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;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number of bins should approach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the number of obs.;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bin width should approach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, and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frequency of observations in each bin should be added to the chart.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43A78-799B-FE43-9FA0-05D9E108F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11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D699E-E5A6-5C40-8E87-A1FC6F4B7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EEE1E-7C60-FE40-A8EB-EB7D16FD2C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0719" y="1692728"/>
                <a:ext cx="4777562" cy="347254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buFont typeface="Franklin Gothic Book" panose="020B0503020102020204" pitchFamily="34" charset="0"/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Consider the daily number of car accidents in Sydney over a 40-day period:</a:t>
                </a: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6, 3, 2, 24, 12, 3, 7, 14, 21, 9, 14, 22, 15, </m:t>
                      </m:r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2, 17, 10, 7, 7, 31, 7, 18, 6, 8, 2, 3, 2, 17, </m:t>
                      </m:r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7, 7, 21, 13, 23, 1, 11, 3, 9, 4, 9, 9, 25</m:t>
                      </m:r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sorted values are: </a:t>
                </a: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1  2  2  2  2  3  3  3  3  4  6  6  7  7  7  7  7 </m:t>
                      </m:r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7  8  9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9  9  9 10 11 12 13 14 14 15 17</m:t>
                      </m:r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17 18 21 21 22 23 24 25 31</m:t>
                      </m:r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EEE1E-7C60-FE40-A8EB-EB7D16FD2C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0719" y="1692728"/>
                <a:ext cx="4777562" cy="3472543"/>
              </a:xfrm>
              <a:blipFill>
                <a:blip r:embed="rId2"/>
                <a:stretch>
                  <a:fillRect l="-1326" t="-1460" r="-2653" b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425666-9633-2047-8BAA-F277814AC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80636" y="1834495"/>
            <a:ext cx="6327392" cy="3701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68C4696-2092-FF4C-A472-7DFC6504C1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4210695"/>
                  </p:ext>
                </p:extLst>
              </p:nvPr>
            </p:nvGraphicFramePr>
            <p:xfrm>
              <a:off x="478095" y="5394250"/>
              <a:ext cx="444830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9265">
                      <a:extLst>
                        <a:ext uri="{9D8B030D-6E8A-4147-A177-3AD203B41FA5}">
                          <a16:colId xmlns:a16="http://schemas.microsoft.com/office/drawing/2014/main" val="2070831223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571962277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443669857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4184277788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995126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𝐦𝐢𝐧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en-CA" b="1" i="0" dirty="0" smtClean="0">
                                    <a:latin typeface="Cambria Math" panose="02040503050406030204" pitchFamily="18" charset="0"/>
                                  </a:rPr>
                                  <m:t>𝐞𝐝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en-CA" b="1" i="0" dirty="0" smtClean="0">
                                    <a:latin typeface="Cambria Math" panose="02040503050406030204" pitchFamily="18" charset="0"/>
                                  </a:rPr>
                                  <m:t>𝐚𝐱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934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5.5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15.5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12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68C4696-2092-FF4C-A472-7DFC6504C1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4210695"/>
                  </p:ext>
                </p:extLst>
              </p:nvPr>
            </p:nvGraphicFramePr>
            <p:xfrm>
              <a:off x="478095" y="5394250"/>
              <a:ext cx="444830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9265">
                      <a:extLst>
                        <a:ext uri="{9D8B030D-6E8A-4147-A177-3AD203B41FA5}">
                          <a16:colId xmlns:a16="http://schemas.microsoft.com/office/drawing/2014/main" val="2070831223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571962277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443669857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4184277788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995126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63" t="-3333" r="-453125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0278" t="-3333" r="-30277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2958" t="-3333" r="-207042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8889" t="-3333" r="-10416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8889" t="-3333" r="-4167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4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63" t="-103333" r="-45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0278" t="-103333" r="-302778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2958" t="-103333" r="-20704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8889" t="-103333" r="-10416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8889" t="-103333" r="-4167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612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9EB4546-01F1-DC4D-BC61-6E88E488AFB0}"/>
              </a:ext>
            </a:extLst>
          </p:cNvPr>
          <p:cNvSpPr/>
          <p:nvPr/>
        </p:nvSpPr>
        <p:spPr>
          <a:xfrm>
            <a:off x="5781615" y="701105"/>
            <a:ext cx="53683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Franklin Gothic Book" panose="020B0503020102020204" pitchFamily="34" charset="0"/>
              <a:buNone/>
            </a:pPr>
            <a:r>
              <a:rPr lang="en-US" sz="2000" dirty="0">
                <a:latin typeface="Dagny OT" panose="020B0504020201020104" pitchFamily="34" charset="77"/>
              </a:rPr>
              <a:t>Is it more likely that one would see between 5-15 accidents on a given day, or between 25-35?</a:t>
            </a:r>
          </a:p>
        </p:txBody>
      </p:sp>
    </p:spTree>
    <p:extLst>
      <p:ext uri="{BB962C8B-B14F-4D97-AF65-F5344CB8AC3E}">
        <p14:creationId xmlns:p14="http://schemas.microsoft.com/office/powerpoint/2010/main" val="31446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0D75-B8D1-3C4E-9AFA-B2197B58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SKEWNESS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19E96-1D8D-FE43-A44C-96C04800E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If the data distribution is </a:t>
                </a:r>
                <a:r>
                  <a:rPr lang="en-US" b="1" dirty="0">
                    <a:latin typeface="Dagny OT" panose="020B0504020201020104" pitchFamily="34" charset="77"/>
                  </a:rPr>
                  <a:t>symmetric</a:t>
                </a:r>
                <a:r>
                  <a:rPr lang="en-US" dirty="0">
                    <a:latin typeface="Dagny OT" panose="020B0504020201020104" pitchFamily="34" charset="77"/>
                  </a:rPr>
                  <a:t> then median = mean,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are equidistant from the median: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Otherwise: 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then the data distribution is </a:t>
                </a:r>
                <a:r>
                  <a:rPr lang="en-US" b="1" dirty="0">
                    <a:latin typeface="Dagny OT" panose="020B0504020201020104" pitchFamily="34" charset="77"/>
                  </a:rPr>
                  <a:t>skewed to the right</a:t>
                </a:r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then the data distribution is </a:t>
                </a:r>
                <a:r>
                  <a:rPr lang="en-US" b="1" dirty="0">
                    <a:latin typeface="Dagny OT" panose="020B0504020201020104" pitchFamily="34" charset="77"/>
                  </a:rPr>
                  <a:t>skewed to the left</a:t>
                </a: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In the previous example,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=15.5−9=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=9−5.5=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so the distribution is skewed to the right.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19E96-1D8D-FE43-A44C-96C04800E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707" r="-528" b="-8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02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A74-9B83-DA43-80B1-018FD3C5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SKEWNESS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7CD1E43-1D78-304C-B42C-E08575DD1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2" t="8808" b="25878"/>
          <a:stretch/>
        </p:blipFill>
        <p:spPr>
          <a:xfrm>
            <a:off x="3104707" y="2601432"/>
            <a:ext cx="6325339" cy="23391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D3FDF-329F-574B-8707-F40CF480F7C1}"/>
              </a:ext>
            </a:extLst>
          </p:cNvPr>
          <p:cNvSpPr txBox="1"/>
          <p:nvPr/>
        </p:nvSpPr>
        <p:spPr>
          <a:xfrm>
            <a:off x="3331534" y="3898605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28006-568F-2D40-9F9C-55C2828C0757}"/>
              </a:ext>
            </a:extLst>
          </p:cNvPr>
          <p:cNvSpPr txBox="1"/>
          <p:nvPr/>
        </p:nvSpPr>
        <p:spPr>
          <a:xfrm>
            <a:off x="8374910" y="3920239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24C16-4771-744C-BD1A-2F8C3D89A67C}"/>
              </a:ext>
            </a:extLst>
          </p:cNvPr>
          <p:cNvSpPr txBox="1"/>
          <p:nvPr/>
        </p:nvSpPr>
        <p:spPr>
          <a:xfrm>
            <a:off x="5691077" y="2257646"/>
            <a:ext cx="933893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FCE12-4713-5E41-BCB0-17F5DD499D35}"/>
              </a:ext>
            </a:extLst>
          </p:cNvPr>
          <p:cNvSpPr txBox="1"/>
          <p:nvPr/>
        </p:nvSpPr>
        <p:spPr>
          <a:xfrm>
            <a:off x="8073656" y="3084549"/>
            <a:ext cx="93389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85FB7-93E8-DB43-ACE6-5AAE5F3268AC}"/>
              </a:ext>
            </a:extLst>
          </p:cNvPr>
          <p:cNvSpPr txBox="1"/>
          <p:nvPr/>
        </p:nvSpPr>
        <p:spPr>
          <a:xfrm>
            <a:off x="3427227" y="3072441"/>
            <a:ext cx="93389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B89DB-BCF4-7949-9837-D18A6D0EDC26}"/>
              </a:ext>
            </a:extLst>
          </p:cNvPr>
          <p:cNvSpPr txBox="1"/>
          <p:nvPr/>
        </p:nvSpPr>
        <p:spPr>
          <a:xfrm>
            <a:off x="4200229" y="2811644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EFBEC-3B3A-1840-B112-967279947099}"/>
              </a:ext>
            </a:extLst>
          </p:cNvPr>
          <p:cNvSpPr txBox="1"/>
          <p:nvPr/>
        </p:nvSpPr>
        <p:spPr>
          <a:xfrm>
            <a:off x="7530878" y="2811644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CB04B-48BF-0F44-912B-B3AF2F5E2E00}"/>
              </a:ext>
            </a:extLst>
          </p:cNvPr>
          <p:cNvSpPr txBox="1"/>
          <p:nvPr/>
        </p:nvSpPr>
        <p:spPr>
          <a:xfrm>
            <a:off x="5570574" y="5000995"/>
            <a:ext cx="120325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symmetric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077BEA-2DE2-AC4C-A6E6-FFE4029ADA5E}"/>
              </a:ext>
            </a:extLst>
          </p:cNvPr>
          <p:cNvSpPr txBox="1"/>
          <p:nvPr/>
        </p:nvSpPr>
        <p:spPr>
          <a:xfrm>
            <a:off x="3669118" y="5000995"/>
            <a:ext cx="120325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skewed to the left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4B85F-0669-854F-8C22-ABE123096D1B}"/>
              </a:ext>
            </a:extLst>
          </p:cNvPr>
          <p:cNvSpPr txBox="1"/>
          <p:nvPr/>
        </p:nvSpPr>
        <p:spPr>
          <a:xfrm>
            <a:off x="7472030" y="5005424"/>
            <a:ext cx="120325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skewed to the right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C3B5D-87EF-FC4B-80DF-86FC4BAB7BFB}"/>
              </a:ext>
            </a:extLst>
          </p:cNvPr>
          <p:cNvSpPr/>
          <p:nvPr/>
        </p:nvSpPr>
        <p:spPr>
          <a:xfrm>
            <a:off x="1439826" y="5859292"/>
            <a:ext cx="10370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Franklin Gothic Book" panose="020B05030201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The </a:t>
            </a:r>
            <a:r>
              <a:rPr lang="en-US" sz="2000" b="1" dirty="0">
                <a:solidFill>
                  <a:schemeClr val="tx2"/>
                </a:solidFill>
                <a:latin typeface="Dagny OT" panose="020B0504020201020104" pitchFamily="34" charset="77"/>
              </a:rPr>
              <a:t>shape of a dataset</a:t>
            </a: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 can be used to suggest an analytical model for the situation of interest.</a:t>
            </a:r>
          </a:p>
        </p:txBody>
      </p:sp>
    </p:spTree>
    <p:extLst>
      <p:ext uri="{BB962C8B-B14F-4D97-AF65-F5344CB8AC3E}">
        <p14:creationId xmlns:p14="http://schemas.microsoft.com/office/powerpoint/2010/main" val="3238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1670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CC263-6463-074E-8A3B-1278EB22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0ABF3A-1537-9446-BB0E-571BFEDF9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Consider the following data, consisting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paired measurements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of hydrocarbon levels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 and pure oxygen levels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 in fuels: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Goals: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measure the </a:t>
                </a:r>
                <a:r>
                  <a:rPr lang="en-US" b="1" i="0" dirty="0">
                    <a:latin typeface="Dagny OT" panose="020B0504020201020104" pitchFamily="34" charset="77"/>
                  </a:rPr>
                  <a:t>strength of association</a:t>
                </a:r>
                <a:r>
                  <a:rPr lang="en-US" i="0" dirty="0">
                    <a:latin typeface="Dagny OT" panose="020B0504020201020104" pitchFamily="34" charset="77"/>
                  </a:rPr>
                  <a:t> between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and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describe</a:t>
                </a:r>
                <a:r>
                  <a:rPr lang="en-US" i="0" dirty="0">
                    <a:latin typeface="Dagny OT" panose="020B0504020201020104" pitchFamily="34" charset="77"/>
                  </a:rPr>
                  <a:t> the relationship between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and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0ABF3A-1537-9446-BB0E-571BFEDF9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707" r="-528" b="-14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6E22068E-03B2-7848-A6B3-DE2283035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370" y="3188069"/>
            <a:ext cx="8609660" cy="17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AC65C-AA5C-4144-9028-8EB69263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EF887-8780-3046-AB34-14ECAFB6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189751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 graphical display provides an initial description of the relationship.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It seems that points lie around a hidden line!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9FC87E0-2CB4-954D-8933-D012A31E6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1" b="4196"/>
          <a:stretch/>
        </p:blipFill>
        <p:spPr>
          <a:xfrm>
            <a:off x="6149930" y="1428750"/>
            <a:ext cx="5831175" cy="5134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D98E6-A79A-2042-9652-2813C601B1C1}"/>
              </a:ext>
            </a:extLst>
          </p:cNvPr>
          <p:cNvSpPr txBox="1"/>
          <p:nvPr/>
        </p:nvSpPr>
        <p:spPr>
          <a:xfrm>
            <a:off x="8538626" y="6488668"/>
            <a:ext cx="15497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hydrocarbon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AB358-297D-A44E-8ED3-724B26EEE977}"/>
              </a:ext>
            </a:extLst>
          </p:cNvPr>
          <p:cNvSpPr txBox="1"/>
          <p:nvPr/>
        </p:nvSpPr>
        <p:spPr>
          <a:xfrm rot="16200000">
            <a:off x="5082529" y="3704293"/>
            <a:ext cx="15497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oxygen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921F89-2E84-8946-B336-2AA17663F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CADD-BAF3-F94C-B979-597BE865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COEFFICIENT OF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DA7DB-B549-E847-BF8C-AEB558378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601200" cy="3581400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For paired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the </a:t>
                </a:r>
                <a:r>
                  <a:rPr lang="en-US" b="1" dirty="0">
                    <a:latin typeface="Dagny OT" panose="020B0504020201020104" pitchFamily="34" charset="77"/>
                  </a:rPr>
                  <a:t>correlation coefficient</a:t>
                </a:r>
                <a:r>
                  <a:rPr lang="en-US" dirty="0">
                    <a:latin typeface="Dagny OT" panose="020B0504020201020104" pitchFamily="34" charset="77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and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CA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nary>
                                <m:naryPr>
                                  <m:chr m:val="∑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CA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This correlation is defined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neither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nor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are constant.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variables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are </a:t>
                </a:r>
                <a:r>
                  <a:rPr lang="en-US" b="1" dirty="0">
                    <a:latin typeface="Dagny OT" panose="020B0504020201020104" pitchFamily="34" charset="77"/>
                  </a:rPr>
                  <a:t>uncorrelated</a:t>
                </a:r>
                <a:r>
                  <a:rPr lang="en-US" dirty="0">
                    <a:latin typeface="Dagny OT" panose="020B0504020201020104" pitchFamily="34" charset="77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(or is very small, in practice), and they are </a:t>
                </a:r>
                <a:r>
                  <a:rPr lang="en-US" b="1" dirty="0">
                    <a:latin typeface="Dagny OT" panose="020B0504020201020104" pitchFamily="34" charset="77"/>
                  </a:rPr>
                  <a:t>correlated</a:t>
                </a:r>
                <a:r>
                  <a:rPr lang="en-US" dirty="0">
                    <a:latin typeface="Dagny OT" panose="020B0504020201020104" pitchFamily="34" charset="77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</m:sSub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is “large”, in practice).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For the hydrocarbon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10.18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0.68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173.38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et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10.18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0.68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173.38</m:t>
                              </m:r>
                            </m:e>
                          </m:rad>
                        </m:den>
                      </m:f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CA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high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correlation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DA7DB-B549-E847-BF8C-AEB558378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601200" cy="3581400"/>
              </a:xfrm>
              <a:blipFill>
                <a:blip r:embed="rId2"/>
                <a:stretch>
                  <a:fillRect l="-661" t="-707" r="-528" b="-2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42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ABD8-09EB-D946-ACFD-CA45298F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AND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353D0-A4CF-824E-A0EC-AA5202094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reflects the trend of the points.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200" b="1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IMPORTANT:</a:t>
                </a:r>
                <a:r>
                  <a:rPr lang="en-US" dirty="0">
                    <a:latin typeface="Dagny OT" panose="020B0504020201020104" pitchFamily="34" charset="77"/>
                  </a:rPr>
                  <a:t> a high correlation coefficient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</m:sSub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does not necessarily imply a </a:t>
                </a:r>
                <a:r>
                  <a:rPr lang="en-US" b="1" dirty="0">
                    <a:latin typeface="Dagny OT" panose="020B0504020201020104" pitchFamily="34" charset="77"/>
                  </a:rPr>
                  <a:t>causal relationship</a:t>
                </a:r>
                <a:r>
                  <a:rPr lang="en-US" dirty="0">
                    <a:latin typeface="Dagny OT" panose="020B0504020201020104" pitchFamily="34" charset="77"/>
                  </a:rPr>
                  <a:t> between the two variables.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2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Note that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can have a very strong </a:t>
                </a:r>
                <a:r>
                  <a:rPr lang="en-US" b="1" dirty="0">
                    <a:latin typeface="Dagny OT" panose="020B0504020201020104" pitchFamily="34" charset="77"/>
                  </a:rPr>
                  <a:t>non-linear</a:t>
                </a:r>
                <a:r>
                  <a:rPr lang="en-US" dirty="0">
                    <a:latin typeface="Dagny OT" panose="020B0504020201020104" pitchFamily="34" charset="77"/>
                  </a:rPr>
                  <a:t> relationship 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reflecting it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−0.12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on the left,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0.93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on the right).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353D0-A4CF-824E-A0EC-AA5202094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707" r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8C98447-0C92-0D4C-836B-9ED49416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34" y="4247674"/>
            <a:ext cx="6629399" cy="26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INSIGHTS &amp; # Crunching </a:t>
            </a:r>
            <a:br>
              <a:rPr lang="en-US" dirty="0"/>
            </a:br>
            <a:r>
              <a:rPr lang="en-US" dirty="0"/>
              <a:t>Core Concepts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1629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ABD8-09EB-D946-ACFD-CA45298F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AND INTERPRETATION</a:t>
            </a:r>
          </a:p>
        </p:txBody>
      </p:sp>
      <p:pic>
        <p:nvPicPr>
          <p:cNvPr id="7" name="Picture 6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39EF36D-02CC-7043-BA2C-D92991ABE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29" y="2881040"/>
            <a:ext cx="10700657" cy="21272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4DD64A-3742-E846-ABE5-04BA1756475D}"/>
              </a:ext>
            </a:extLst>
          </p:cNvPr>
          <p:cNvSpPr/>
          <p:nvPr/>
        </p:nvSpPr>
        <p:spPr>
          <a:xfrm>
            <a:off x="10502464" y="0"/>
            <a:ext cx="1747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Dagny OT" panose="020B0504020201020104" pitchFamily="34" charset="77"/>
              </a:rPr>
              <a:t>[Unknown author]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8B354-3F94-364C-A077-67DF28CC1541}"/>
              </a:ext>
            </a:extLst>
          </p:cNvPr>
          <p:cNvSpPr txBox="1"/>
          <p:nvPr/>
        </p:nvSpPr>
        <p:spPr>
          <a:xfrm>
            <a:off x="1121229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perfect positive correlation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06EE8-8010-8744-9147-E324E4CA7583}"/>
              </a:ext>
            </a:extLst>
          </p:cNvPr>
          <p:cNvSpPr txBox="1"/>
          <p:nvPr/>
        </p:nvSpPr>
        <p:spPr>
          <a:xfrm>
            <a:off x="2794002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high positive correlation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BA4EB-6478-7644-84C4-2E4BF39C8291}"/>
              </a:ext>
            </a:extLst>
          </p:cNvPr>
          <p:cNvSpPr txBox="1"/>
          <p:nvPr/>
        </p:nvSpPr>
        <p:spPr>
          <a:xfrm>
            <a:off x="4290787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low</a:t>
            </a:r>
          </a:p>
          <a:p>
            <a:pPr algn="ctr"/>
            <a:r>
              <a:rPr lang="en-US" dirty="0">
                <a:latin typeface="Dagny OT" panose="020B0504020201020104" pitchFamily="34" charset="77"/>
              </a:rPr>
              <a:t>positive 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28CF0-D832-7143-9D6E-103D9748975E}"/>
              </a:ext>
            </a:extLst>
          </p:cNvPr>
          <p:cNvSpPr txBox="1"/>
          <p:nvPr/>
        </p:nvSpPr>
        <p:spPr>
          <a:xfrm>
            <a:off x="7284358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low negative</a:t>
            </a:r>
          </a:p>
          <a:p>
            <a:pPr algn="ctr"/>
            <a:r>
              <a:rPr lang="en-US" dirty="0">
                <a:latin typeface="Dagny OT" panose="020B0504020201020104" pitchFamily="34" charset="77"/>
              </a:rPr>
              <a:t>correlation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4C50F-8C65-5244-A74C-218934471D39}"/>
              </a:ext>
            </a:extLst>
          </p:cNvPr>
          <p:cNvSpPr txBox="1"/>
          <p:nvPr/>
        </p:nvSpPr>
        <p:spPr>
          <a:xfrm>
            <a:off x="8869137" y="2603358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high negative correlation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6E90A-0293-DD4D-94B0-838E5F0B98C0}"/>
              </a:ext>
            </a:extLst>
          </p:cNvPr>
          <p:cNvSpPr txBox="1"/>
          <p:nvPr/>
        </p:nvSpPr>
        <p:spPr>
          <a:xfrm>
            <a:off x="10453916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perfect</a:t>
            </a:r>
          </a:p>
          <a:p>
            <a:pPr algn="ctr"/>
            <a:r>
              <a:rPr lang="en-US" dirty="0">
                <a:latin typeface="Dagny OT" panose="020B0504020201020104" pitchFamily="34" charset="77"/>
              </a:rPr>
              <a:t>negative correlation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B4D55-0DB6-D040-A158-B5BBDEAAAEDB}"/>
              </a:ext>
            </a:extLst>
          </p:cNvPr>
          <p:cNvSpPr txBox="1"/>
          <p:nvPr/>
        </p:nvSpPr>
        <p:spPr>
          <a:xfrm>
            <a:off x="5787572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Dagny OT" panose="020B0504020201020104" pitchFamily="34" charset="77"/>
            </a:endParaRPr>
          </a:p>
          <a:p>
            <a:pPr algn="ctr"/>
            <a:r>
              <a:rPr lang="en-US" dirty="0">
                <a:latin typeface="Dagny OT" panose="020B0504020201020104" pitchFamily="34" charset="77"/>
              </a:rPr>
              <a:t>no correlation</a:t>
            </a:r>
          </a:p>
        </p:txBody>
      </p:sp>
    </p:spTree>
    <p:extLst>
      <p:ext uri="{BB962C8B-B14F-4D97-AF65-F5344CB8AC3E}">
        <p14:creationId xmlns:p14="http://schemas.microsoft.com/office/powerpoint/2010/main" val="177709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152A8A3-74F9-1F4E-A5FC-4EEA11CFC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1962943"/>
            <a:ext cx="7046092" cy="29321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C6321E-C27A-AD47-837D-5E72D8411E3B}"/>
              </a:ext>
            </a:extLst>
          </p:cNvPr>
          <p:cNvSpPr/>
          <p:nvPr/>
        </p:nvSpPr>
        <p:spPr>
          <a:xfrm>
            <a:off x="9912558" y="0"/>
            <a:ext cx="23374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US" sz="1600" dirty="0">
                <a:solidFill>
                  <a:srgbClr val="0070C0"/>
                </a:solidFill>
                <a:latin typeface="Dagny OT" panose="020B0504020201020104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https://xkcd.com/552/</a:t>
            </a:r>
            <a:r>
              <a:rPr lang="en-US" sz="1600" dirty="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6DF601-B3EA-0E45-84AF-8BED6B7A8E32}"/>
              </a:ext>
            </a:extLst>
          </p:cNvPr>
          <p:cNvSpPr/>
          <p:nvPr/>
        </p:nvSpPr>
        <p:spPr>
          <a:xfrm>
            <a:off x="3007789" y="5177131"/>
            <a:ext cx="6872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Correlation doesn't imply causation, but it does waggle its eyebrows suggestively and gesture furtively while mouthing 'look over there'.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95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4942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DE2300-BA2D-1B46-8EDD-F66533EFB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62151" y="4461932"/>
            <a:ext cx="3063791" cy="2037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2C2DCB-6A99-4E4F-BF58-1AB8A2ACEB13}"/>
              </a:ext>
            </a:extLst>
          </p:cNvPr>
          <p:cNvSpPr/>
          <p:nvPr/>
        </p:nvSpPr>
        <p:spPr>
          <a:xfrm>
            <a:off x="10972799" y="4913083"/>
            <a:ext cx="696685" cy="149497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B844E1-F38D-2E4D-A852-47A9F801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Helvetica Light" charset="0"/>
                <a:cs typeface="Helvetica Light" charset="0"/>
              </a:rPr>
              <a:t>REGRESSION MODELING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1" y="2286000"/>
                <a:ext cx="5950856" cy="358140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The data structure of a general modeling task</a:t>
                </a:r>
                <a:b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</a:b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is represented by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We consider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CA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(the predictors), and we attempt to predict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dependent variable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(the response).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</a:t>
                </a:r>
                <a:b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</a:b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In order to simplify the discussion in what follows, we introduce the matrix notation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lit/>
                            </m:r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m:rPr>
                              <m:lit/>
                            </m:r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lit/>
                            </m:r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</m:oMath>
                  </m:oMathPara>
                </a14:m>
                <a:endParaRPr lang="en-CA" b="1" dirty="0">
                  <a:solidFill>
                    <a:srgbClr val="323232"/>
                  </a:solidFill>
                  <a:latin typeface="Dagny OT" panose="020B0504020201020104" pitchFamily="34" charset="77"/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where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is the # of observations and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is the # of independent variables.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1" y="2286000"/>
                <a:ext cx="5950856" cy="3581400"/>
              </a:xfrm>
              <a:blipFill>
                <a:blip r:embed="rId3"/>
                <a:stretch>
                  <a:fillRect l="-1066" t="-1060" r="-1066" b="-2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62152" y="1842103"/>
            <a:ext cx="3063791" cy="20379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755EF2-58A5-AD48-9707-A7EEA1519E5E}"/>
              </a:ext>
            </a:extLst>
          </p:cNvPr>
          <p:cNvCxnSpPr/>
          <p:nvPr/>
        </p:nvCxnSpPr>
        <p:spPr>
          <a:xfrm>
            <a:off x="3606800" y="2844800"/>
            <a:ext cx="4463143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5A2E7-120E-7D45-83C9-1362E433AACF}"/>
              </a:ext>
            </a:extLst>
          </p:cNvPr>
          <p:cNvCxnSpPr>
            <a:cxnSpLocks/>
          </p:cNvCxnSpPr>
          <p:nvPr/>
        </p:nvCxnSpPr>
        <p:spPr>
          <a:xfrm>
            <a:off x="5718629" y="5573486"/>
            <a:ext cx="235131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0F34CC8-03A3-1C46-AAD9-D24FD37A40C2}"/>
              </a:ext>
            </a:extLst>
          </p:cNvPr>
          <p:cNvSpPr/>
          <p:nvPr/>
        </p:nvSpPr>
        <p:spPr>
          <a:xfrm>
            <a:off x="8579325" y="4913086"/>
            <a:ext cx="2351314" cy="149497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330257-C1E7-A140-BB3A-BB7E3C79AFDB}"/>
                  </a:ext>
                </a:extLst>
              </p:cNvPr>
              <p:cNvSpPr/>
              <p:nvPr/>
            </p:nvSpPr>
            <p:spPr>
              <a:xfrm>
                <a:off x="9405277" y="5462311"/>
                <a:ext cx="870815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lit/>
                            </m:r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330257-C1E7-A140-BB3A-BB7E3C79A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77" y="5462311"/>
                <a:ext cx="870815" cy="396519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9E6B43-FEC3-B848-B142-2203D864E5A5}"/>
                  </a:ext>
                </a:extLst>
              </p:cNvPr>
              <p:cNvSpPr/>
              <p:nvPr/>
            </p:nvSpPr>
            <p:spPr>
              <a:xfrm>
                <a:off x="10908867" y="5462310"/>
                <a:ext cx="846322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m:rPr>
                              <m:lit/>
                            </m:r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9E6B43-FEC3-B848-B142-2203D864E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867" y="5462310"/>
                <a:ext cx="846322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Helvetica Light" charset="0"/>
                <a:cs typeface="Helvetica Light" charset="0"/>
              </a:rPr>
              <a:t>LINEAR REGRESSION</a:t>
            </a:r>
            <a:endParaRPr lang="en-CA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is the estimate of the true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,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linear regression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model associated with the data is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CA" b="1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1" t="-353" r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D7F5E2C-D92D-C344-8E95-107811271F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0" b="4194"/>
          <a:stretch/>
        </p:blipFill>
        <p:spPr>
          <a:xfrm>
            <a:off x="3264755" y="3625475"/>
            <a:ext cx="6570385" cy="3287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42765-2FAF-5141-AB55-3DCB67D595A7}"/>
              </a:ext>
            </a:extLst>
          </p:cNvPr>
          <p:cNvSpPr txBox="1"/>
          <p:nvPr/>
        </p:nvSpPr>
        <p:spPr>
          <a:xfrm>
            <a:off x="9835140" y="6392795"/>
            <a:ext cx="15497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hydrocarbon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71169-3E8E-B74C-B5C4-8101EBEE365E}"/>
              </a:ext>
            </a:extLst>
          </p:cNvPr>
          <p:cNvSpPr txBox="1"/>
          <p:nvPr/>
        </p:nvSpPr>
        <p:spPr>
          <a:xfrm rot="16200000">
            <a:off x="2225721" y="3846354"/>
            <a:ext cx="15497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oxygen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A5CB04-49FB-C34E-84FE-70F5CB3C5D95}"/>
                  </a:ext>
                </a:extLst>
              </p:cNvPr>
              <p:cNvSpPr txBox="1"/>
              <p:nvPr/>
            </p:nvSpPr>
            <p:spPr>
              <a:xfrm>
                <a:off x="3984692" y="3933494"/>
                <a:ext cx="398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oxygen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=14.95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hydrocarbon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+74.28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A5CB04-49FB-C34E-84FE-70F5CB3C5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92" y="3933494"/>
                <a:ext cx="3983463" cy="276999"/>
              </a:xfrm>
              <a:prstGeom prst="rect">
                <a:avLst/>
              </a:prstGeom>
              <a:blipFill>
                <a:blip r:embed="rId5"/>
                <a:stretch>
                  <a:fillRect l="-952" t="-4348" r="-63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E6FE872-A50E-1545-8505-3A708D54C776}"/>
              </a:ext>
            </a:extLst>
          </p:cNvPr>
          <p:cNvSpPr txBox="1"/>
          <p:nvPr/>
        </p:nvSpPr>
        <p:spPr>
          <a:xfrm>
            <a:off x="9574571" y="5221069"/>
            <a:ext cx="201834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confidence interval for mean response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F217E4C-B510-2640-A010-44A2E0CD7743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9189033" y="4607719"/>
            <a:ext cx="385539" cy="936517"/>
          </a:xfrm>
          <a:prstGeom prst="curved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5E3C0C8-E08E-9D48-A80C-65C66221DA68}"/>
              </a:ext>
            </a:extLst>
          </p:cNvPr>
          <p:cNvSpPr txBox="1"/>
          <p:nvPr/>
        </p:nvSpPr>
        <p:spPr>
          <a:xfrm>
            <a:off x="1058170" y="5806932"/>
            <a:ext cx="212709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prediction interval for new responses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BF9BDA3-A7E6-F342-928C-EC07C403BF2D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185265" y="5525769"/>
            <a:ext cx="945301" cy="604329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6FB6BC6-B71B-EF48-991B-6D44698A3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AND CONTROL CHARTS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8791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9017C-2C27-9049-B2C0-686B140A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“NASA engineers did not identify the association between unexpectedly low launch-pad temperatures and O-ring failures in the space shuttle booster rockets.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They interpreted this critical signal as simply chance variation in the failure of the joints.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Lack of this insight was critical in the decision to launch the </a:t>
            </a:r>
            <a:r>
              <a:rPr lang="en-US" i="1" dirty="0">
                <a:latin typeface="Dagny OT" panose="020B0504020201020104" pitchFamily="34" charset="77"/>
              </a:rPr>
              <a:t>Challenger</a:t>
            </a:r>
            <a:r>
              <a:rPr lang="en-US" dirty="0">
                <a:latin typeface="Dagny OT" panose="020B0504020201020104" pitchFamily="34" charset="77"/>
              </a:rPr>
              <a:t> on its final and disastrous flight.”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Vaughan, D. [1997], </a:t>
            </a:r>
            <a:r>
              <a:rPr lang="en-CA" i="1" dirty="0"/>
              <a:t>The Challenger Launch Decision: </a:t>
            </a:r>
            <a:br>
              <a:rPr lang="en-CA" i="1" dirty="0"/>
            </a:br>
            <a:r>
              <a:rPr lang="en-CA" i="1" dirty="0"/>
              <a:t>Risky Technology, Culture and Deviance at NASA</a:t>
            </a:r>
            <a:r>
              <a:rPr lang="en-US" dirty="0">
                <a:latin typeface="Dagny OT" panose="020B0504020201020104" pitchFamily="34" charset="77"/>
              </a:rPr>
              <a:t>, p.383</a:t>
            </a:r>
          </a:p>
        </p:txBody>
      </p:sp>
    </p:spTree>
    <p:extLst>
      <p:ext uri="{BB962C8B-B14F-4D97-AF65-F5344CB8AC3E}">
        <p14:creationId xmlns:p14="http://schemas.microsoft.com/office/powerpoint/2010/main" val="396131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D0A2-9443-3F42-9373-B907B214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PROCESS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7A415-E209-0D4C-B2F3-5912D49C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Processes are often subject to </a:t>
            </a:r>
            <a:r>
              <a:rPr lang="en-US" b="1" dirty="0">
                <a:latin typeface="Dagny OT" panose="020B0504020201020104" pitchFamily="34" charset="77"/>
              </a:rPr>
              <a:t>variability: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variability due the </a:t>
            </a:r>
            <a:r>
              <a:rPr lang="en-US" b="1" i="0" dirty="0">
                <a:latin typeface="Dagny OT" panose="020B0504020201020104" pitchFamily="34" charset="77"/>
              </a:rPr>
              <a:t>cumulative effect </a:t>
            </a:r>
            <a:r>
              <a:rPr lang="en-US" i="0" dirty="0">
                <a:latin typeface="Dagny OT" panose="020B0504020201020104" pitchFamily="34" charset="77"/>
              </a:rPr>
              <a:t>of many small, essentially unavoidable causes (a process that only operates with such </a:t>
            </a:r>
            <a:r>
              <a:rPr lang="en-US" b="1" i="0" dirty="0">
                <a:latin typeface="Dagny OT" panose="020B0504020201020104" pitchFamily="34" charset="77"/>
              </a:rPr>
              <a:t>common causes</a:t>
            </a:r>
            <a:r>
              <a:rPr lang="en-US" i="0" dirty="0">
                <a:latin typeface="Dagny OT" panose="020B0504020201020104" pitchFamily="34" charset="77"/>
              </a:rPr>
              <a:t> is said to be </a:t>
            </a:r>
            <a:r>
              <a:rPr lang="en-US" b="1" i="0" dirty="0">
                <a:latin typeface="Dagny OT" panose="020B0504020201020104" pitchFamily="34" charset="77"/>
              </a:rPr>
              <a:t>in (statistical) control</a:t>
            </a:r>
            <a:r>
              <a:rPr lang="en-US" i="0" dirty="0">
                <a:latin typeface="Dagny OT" panose="020B0504020201020104" pitchFamily="34" charset="77"/>
              </a:rPr>
              <a:t>);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variability due to </a:t>
            </a:r>
            <a:r>
              <a:rPr lang="en-US" b="1" i="0" dirty="0">
                <a:latin typeface="Dagny OT" panose="020B0504020201020104" pitchFamily="34" charset="77"/>
              </a:rPr>
              <a:t>special causes</a:t>
            </a:r>
            <a:r>
              <a:rPr lang="en-US" i="0" dirty="0">
                <a:latin typeface="Dagny OT" panose="020B0504020201020104" pitchFamily="34" charset="77"/>
              </a:rPr>
              <a:t>, such as improperly adjusted machines, poorly trained operators, defective materials, etc. (the variability is typically much larger for special causes, and such processes are said to be </a:t>
            </a:r>
            <a:r>
              <a:rPr lang="en-US" b="1" i="0" dirty="0">
                <a:latin typeface="Dagny OT" panose="020B0504020201020104" pitchFamily="34" charset="77"/>
              </a:rPr>
              <a:t>out of (statistical) control</a:t>
            </a:r>
            <a:r>
              <a:rPr lang="en-US" i="0" dirty="0">
                <a:latin typeface="Dagny OT" panose="020B0504020201020104" pitchFamily="34" charset="77"/>
              </a:rPr>
              <a:t>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aim of </a:t>
            </a:r>
            <a:r>
              <a:rPr lang="en-US" b="1" dirty="0">
                <a:latin typeface="Dagny OT" panose="020B0504020201020104" pitchFamily="34" charset="77"/>
              </a:rPr>
              <a:t>statistical process monitoring</a:t>
            </a:r>
            <a:r>
              <a:rPr lang="en-US" dirty="0">
                <a:latin typeface="Dagny OT" panose="020B0504020201020104" pitchFamily="34" charset="77"/>
              </a:rPr>
              <a:t> (SPM) is to identify occurrence of special causes.</a:t>
            </a:r>
          </a:p>
        </p:txBody>
      </p:sp>
    </p:spTree>
    <p:extLst>
      <p:ext uri="{BB962C8B-B14F-4D97-AF65-F5344CB8AC3E}">
        <p14:creationId xmlns:p14="http://schemas.microsoft.com/office/powerpoint/2010/main" val="407341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919D-0068-9E40-B4E8-DEAA5817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3F73D-5305-D94E-828B-25590EF80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Consider some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arising from some process.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In practice, the index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 often a </a:t>
                </a:r>
                <a:r>
                  <a:rPr lang="en-US" b="1" dirty="0">
                    <a:latin typeface="Dagny OT" panose="020B0504020201020104" pitchFamily="34" charset="77"/>
                  </a:rPr>
                  <a:t>time index </a:t>
                </a:r>
                <a:r>
                  <a:rPr lang="en-US" dirty="0">
                    <a:latin typeface="Dagny OT" panose="020B0504020201020104" pitchFamily="34" charset="77"/>
                  </a:rPr>
                  <a:t>or a</a:t>
                </a:r>
                <a:r>
                  <a:rPr lang="en-US" b="1" dirty="0">
                    <a:latin typeface="Dagny OT" panose="020B0504020201020104" pitchFamily="34" charset="77"/>
                  </a:rPr>
                  <a:t> location index</a:t>
                </a:r>
                <a:r>
                  <a:rPr lang="en-US" dirty="0">
                    <a:latin typeface="Dagny OT" panose="020B0504020201020104" pitchFamily="34" charset="77"/>
                  </a:rPr>
                  <a:t>, i.e.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are observed in </a:t>
                </a:r>
                <a:r>
                  <a:rPr lang="en-US" b="1" dirty="0">
                    <a:latin typeface="Dagny OT" panose="020B0504020201020104" pitchFamily="34" charset="77"/>
                  </a:rPr>
                  <a:t>sequence</a:t>
                </a:r>
                <a:r>
                  <a:rPr lang="en-US" dirty="0">
                    <a:latin typeface="Dagny OT" panose="020B0504020201020104" pitchFamily="34" charset="77"/>
                  </a:rPr>
                  <a:t> or in </a:t>
                </a:r>
                <a:r>
                  <a:rPr lang="en-US" b="1" dirty="0">
                    <a:latin typeface="Dagny OT" panose="020B0504020201020104" pitchFamily="34" charset="77"/>
                  </a:rPr>
                  <a:t>regions</a:t>
                </a:r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In the first case, the observations form a </a:t>
                </a:r>
                <a:r>
                  <a:rPr lang="en-US" b="1" dirty="0">
                    <a:latin typeface="Dagny OT" panose="020B0504020201020104" pitchFamily="34" charset="77"/>
                  </a:rPr>
                  <a:t>time series</a:t>
                </a:r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processes that generate observations </a:t>
                </a:r>
                <a:r>
                  <a:rPr lang="en-US" dirty="0" err="1">
                    <a:latin typeface="Dagny OT" panose="020B0504020201020104" pitchFamily="34" charset="77"/>
                  </a:rPr>
                  <a:t>couls</a:t>
                </a:r>
                <a:r>
                  <a:rPr lang="en-US" dirty="0">
                    <a:latin typeface="Dagny OT" panose="020B0504020201020104" pitchFamily="34" charset="77"/>
                  </a:rPr>
                  <a:t> change over time/location due to: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external factors</a:t>
                </a:r>
                <a:r>
                  <a:rPr lang="en-US" i="0" dirty="0">
                    <a:latin typeface="Dagny OT" panose="020B0504020201020104" pitchFamily="34" charset="77"/>
                  </a:rPr>
                  <a:t> (war, pandemic, election, etc.), or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internal factors </a:t>
                </a:r>
                <a:r>
                  <a:rPr lang="en-US" i="0" dirty="0">
                    <a:latin typeface="Dagny OT" panose="020B0504020201020104" pitchFamily="34" charset="77"/>
                  </a:rPr>
                  <a:t>(policy change, modification of manufacturing process, etc.).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3F73D-5305-D94E-828B-25590EF8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707" r="-528" b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0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919D-0068-9E40-B4E8-DEAA5817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3F73D-5305-D94E-828B-25590EF80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mean and standard deviation might not provide a useful summary of the situation.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3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To get a sense of what is going on, it could be preferable to </a:t>
                </a:r>
                <a:r>
                  <a:rPr lang="en-US" b="1" dirty="0">
                    <a:latin typeface="Dagny OT" panose="020B0504020201020104" pitchFamily="34" charset="77"/>
                  </a:rPr>
                  <a:t>plot the data</a:t>
                </a:r>
                <a:r>
                  <a:rPr lang="en-US" dirty="0">
                    <a:latin typeface="Dagny OT" panose="020B0504020201020104" pitchFamily="34" charset="77"/>
                  </a:rPr>
                  <a:t> in the </a:t>
                </a:r>
                <a:r>
                  <a:rPr lang="en-US" b="1" dirty="0">
                    <a:latin typeface="Dagny OT" panose="020B0504020201020104" pitchFamily="34" charset="77"/>
                  </a:rPr>
                  <a:t>order that it has been collected</a:t>
                </a:r>
                <a:r>
                  <a:rPr lang="en-US" dirty="0">
                    <a:latin typeface="Dagny OT" panose="020B0504020201020104" pitchFamily="34" charset="77"/>
                  </a:rPr>
                  <a:t> (or according to geographical regions).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3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horizontal coordinate represents: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time of collection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(order, day, week, quarter, year, etc.), or 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location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(country, province, city, branch, etc.).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vertical coordinate represents the observations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3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We then look for </a:t>
                </a:r>
                <a:r>
                  <a:rPr lang="en-US" b="1" dirty="0">
                    <a:latin typeface="Dagny OT" panose="020B0504020201020104" pitchFamily="34" charset="77"/>
                  </a:rPr>
                  <a:t>trends</a:t>
                </a:r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:r>
                  <a:rPr lang="en-US" b="1" dirty="0">
                    <a:latin typeface="Dagny OT" panose="020B0504020201020104" pitchFamily="34" charset="77"/>
                  </a:rPr>
                  <a:t>cycles</a:t>
                </a:r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:r>
                  <a:rPr lang="en-US" b="1" dirty="0">
                    <a:latin typeface="Dagny OT" panose="020B0504020201020104" pitchFamily="34" charset="77"/>
                  </a:rPr>
                  <a:t>shifts</a:t>
                </a:r>
                <a:r>
                  <a:rPr lang="en-US" dirty="0">
                    <a:latin typeface="Dagny OT" panose="020B0504020201020104" pitchFamily="34" charset="77"/>
                  </a:rPr>
                  <a:t>, 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3F73D-5305-D94E-828B-25590EF8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2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4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PATTERNS, GENERALIZATIONS,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600" y="2286000"/>
            <a:ext cx="7205330" cy="358140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Pattern:</a:t>
            </a:r>
            <a:r>
              <a:rPr lang="en-US" dirty="0">
                <a:latin typeface="Dagny OT" panose="020B0504020201020104" pitchFamily="34" charset="77"/>
              </a:rPr>
              <a:t> a predictable, repeating regularity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Structure:</a:t>
            </a:r>
            <a:r>
              <a:rPr lang="en-US" dirty="0">
                <a:latin typeface="Dagny OT" panose="020B0504020201020104" pitchFamily="34" charset="77"/>
              </a:rPr>
              <a:t> an organization of elements in a system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Generalization:</a:t>
            </a:r>
            <a:r>
              <a:rPr lang="en-US" dirty="0">
                <a:latin typeface="Dagny OT" panose="020B0504020201020104" pitchFamily="34" charset="77"/>
              </a:rPr>
              <a:t> creation of more general or abstract concepts from more specific concepts or instances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Underlying goal during analysis: </a:t>
            </a:r>
            <a:r>
              <a:rPr lang="en-US" dirty="0">
                <a:latin typeface="Dagny OT" panose="020B0504020201020104" pitchFamily="34" charset="77"/>
              </a:rPr>
              <a:t>find patterns or structure in the data and </a:t>
            </a:r>
            <a:r>
              <a:rPr lang="en-US" b="1" dirty="0">
                <a:latin typeface="Dagny OT" panose="020B0504020201020104" pitchFamily="34" charset="77"/>
              </a:rPr>
              <a:t>draw conclusions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i="1" dirty="0">
                <a:latin typeface="Dagny OT" panose="020B0504020201020104" pitchFamily="34" charset="77"/>
              </a:rPr>
              <a:t>via</a:t>
            </a:r>
            <a:r>
              <a:rPr lang="en-US" dirty="0">
                <a:latin typeface="Dagny OT" panose="020B0504020201020104" pitchFamily="34" charset="77"/>
              </a:rPr>
              <a:t> these patterns or structures.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Finding patterns and structure is not pointless, per se, but it is how these discoveries are used to </a:t>
            </a:r>
            <a:r>
              <a:rPr lang="en-US" b="1" dirty="0">
                <a:latin typeface="Dagny OT" panose="020B0504020201020104" pitchFamily="34" charset="77"/>
              </a:rPr>
              <a:t>draw insights</a:t>
            </a:r>
            <a:r>
              <a:rPr lang="en-US" dirty="0">
                <a:latin typeface="Dagny OT" panose="020B0504020201020104" pitchFamily="34" charset="77"/>
              </a:rPr>
              <a:t> that is important.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355" y="1605338"/>
            <a:ext cx="2578667" cy="2399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93355" y="4178454"/>
            <a:ext cx="2578666" cy="24385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00800" y="0"/>
            <a:ext cx="5791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77"/>
              </a:rPr>
              <a:t>[</a:t>
            </a:r>
            <a:r>
              <a:rPr lang="en-US" sz="1400" dirty="0">
                <a:solidFill>
                  <a:srgbClr val="0070C0"/>
                </a:solidFill>
                <a:latin typeface="Dagny OT" panose="020B0504020201020104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https://upload.wikimedia.org/wikipedia/commons/d/d0/TOAT_AFM.png</a:t>
            </a:r>
            <a:r>
              <a:rPr lang="en-US" sz="1400" dirty="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10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96FE-B1DE-6345-87A1-148D9281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1FE4C-DEDA-6D46-B2B4-6F3B0BE52F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708292" cy="834571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following time series record sales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(in 10,000$) for 3 different products, against the passage of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in years (left), quarters (middle), weeks (right). Is any action necessary?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1FE4C-DEDA-6D46-B2B4-6F3B0BE52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708292" cy="834571"/>
              </a:xfrm>
              <a:blipFill>
                <a:blip r:embed="rId2"/>
                <a:stretch>
                  <a:fillRect l="-654" t="-3030" r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79AC8E6-CA20-0948-A140-3C61DEB0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1" y="3429000"/>
            <a:ext cx="3597224" cy="316657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A49E4F8A-5493-E742-B826-14AAC80A8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85" y="3429000"/>
            <a:ext cx="3597224" cy="316657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850DAD42-25E7-E745-BACA-0DA5B3BD2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409" y="3429000"/>
            <a:ext cx="3597224" cy="3166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51A0E-2A4B-DA4E-A95D-6F8CD592E5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6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F8B5-2E2F-BC49-9D59-FAF5777D9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43" y="2010229"/>
            <a:ext cx="4452551" cy="381598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There are occasional drops in sales from one year to the next, but a clear  upward trend.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If only the last two points are presented to stockholders, they might think that there are issues and that changes have to be made.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BA23E-ED95-8E42-B58C-8523A8EA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062" y="1540868"/>
            <a:ext cx="5934648" cy="52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0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F8B5-2E2F-BC49-9D59-FAF5777D9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43" y="2010229"/>
            <a:ext cx="4452551" cy="381598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There is a cyclic effect with increases from Q1 to Q2, and from Q2 to Q3, but decreases from Q3 to Q4, and from Q4 to Q1.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Overall, there seems to be an upward trend, as indicated by the line of best fit.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BA23E-ED95-8E42-B58C-8523A8EA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18062" y="1540868"/>
            <a:ext cx="5934648" cy="52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F8B5-2E2F-BC49-9D59-FAF5777D9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43" y="2010229"/>
            <a:ext cx="4452551" cy="381598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Clearly, something happened after the tenth week.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Whether the special causes are internal or external depend on the context (which we do not have at our disposal).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Action seems to be needed.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BA23E-ED95-8E42-B58C-8523A8EA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18063" y="1540868"/>
            <a:ext cx="5934646" cy="52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F8B5-2E2F-BC49-9D59-FAF5777D9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43" y="2010229"/>
            <a:ext cx="4452551" cy="381598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Clearly, something happened after the tenth week.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Whether the special causes are internal or external depend on the context (which we do not have at our disposal).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Action seems to be needed.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Control charts</a:t>
            </a:r>
            <a:r>
              <a:rPr lang="en-US" dirty="0">
                <a:latin typeface="Dagny OT" panose="020B0504020201020104" pitchFamily="34" charset="77"/>
              </a:rPr>
              <a:t> can help identify break points or special situations.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BA23E-ED95-8E42-B58C-8523A8EA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18063" y="1540868"/>
            <a:ext cx="5934646" cy="52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1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DEPENDENT VS. INDEPENDENT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In an </a:t>
            </a:r>
            <a:r>
              <a:rPr lang="en-US" i="1" dirty="0">
                <a:latin typeface="Dagny OT" panose="020B0504020201020104" pitchFamily="34" charset="77"/>
              </a:rPr>
              <a:t>experimental setting</a:t>
            </a:r>
            <a:r>
              <a:rPr lang="en-US" dirty="0">
                <a:latin typeface="Dagny OT" panose="020B0504020201020104" pitchFamily="34" charset="77"/>
              </a:rPr>
              <a:t>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control/extraneous variables:</a:t>
            </a:r>
            <a:r>
              <a:rPr lang="en-US" i="0" dirty="0">
                <a:latin typeface="Dagny OT" panose="020B0504020201020104" pitchFamily="34" charset="77"/>
              </a:rPr>
              <a:t> we do our best to keep these controlled and unchanging while other variables are changed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independent variables:</a:t>
            </a:r>
            <a:r>
              <a:rPr lang="en-US" i="0" dirty="0">
                <a:latin typeface="Dagny OT" panose="020B0504020201020104" pitchFamily="34" charset="77"/>
              </a:rPr>
              <a:t> we control their values as we suspect they influence the dependent variables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dependent variables:</a:t>
            </a:r>
            <a:r>
              <a:rPr lang="en-US" i="0" dirty="0">
                <a:latin typeface="Dagny OT" panose="020B0504020201020104" pitchFamily="34" charset="77"/>
              </a:rPr>
              <a:t> we do not control their values; they are generated in some way during the experiment, and presumably are dependent on everything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How do these translate over to other datasets?</a:t>
            </a:r>
          </a:p>
        </p:txBody>
      </p:sp>
      <p:sp>
        <p:nvSpPr>
          <p:cNvPr id="4" name="Rectangle 3"/>
          <p:cNvSpPr/>
          <p:nvPr/>
        </p:nvSpPr>
        <p:spPr>
          <a:xfrm>
            <a:off x="9680966" y="4981289"/>
            <a:ext cx="1383982" cy="133902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36299" y="5114550"/>
            <a:ext cx="892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Plant height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84920" y="6323393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Sunlight hours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775736" y="5169033"/>
            <a:ext cx="1194441" cy="86173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5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Numerical data:</a:t>
            </a:r>
            <a:r>
              <a:rPr lang="en-US" sz="2200" dirty="0">
                <a:latin typeface="Dagny OT" panose="020B0504020201020104" pitchFamily="34" charset="77"/>
              </a:rPr>
              <a:t> integers or continuous numbers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200" i="0" dirty="0">
                <a:latin typeface="Dagny OT" panose="020B0504020201020104" pitchFamily="34" charset="77"/>
              </a:rPr>
              <a:t>1, 7, 34.654, 0.000004</a:t>
            </a:r>
            <a:endParaRPr lang="en-US" sz="22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Text data:</a:t>
            </a:r>
            <a:r>
              <a:rPr lang="en-US" sz="2200" dirty="0">
                <a:latin typeface="Dagny OT" panose="020B0504020201020104" pitchFamily="34" charset="77"/>
              </a:rPr>
              <a:t> strings of text – may be restricted to a certain number of characters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200" i="0" dirty="0">
                <a:latin typeface="Dagny OT" panose="020B0504020201020104" pitchFamily="34" charset="77"/>
              </a:rPr>
              <a:t>“Welcome to the park”, “AAAAA”, “345”, “45.678”</a:t>
            </a:r>
            <a:endParaRPr lang="en-US" sz="22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Categorical data:</a:t>
            </a:r>
            <a:r>
              <a:rPr lang="en-US" sz="2200" dirty="0">
                <a:latin typeface="Dagny OT" panose="020B0504020201020104" pitchFamily="34" charset="77"/>
              </a:rPr>
              <a:t> a fixed number of values, may be numeric or represented by strings. </a:t>
            </a:r>
            <a:r>
              <a:rPr lang="en-US" sz="2200" b="1" dirty="0">
                <a:latin typeface="Dagny OT" panose="020B0504020201020104" pitchFamily="34" charset="77"/>
              </a:rPr>
              <a:t>There is no specific or inherent ordering</a:t>
            </a:r>
            <a:r>
              <a:rPr lang="en-US" sz="2200" dirty="0">
                <a:latin typeface="Dagny OT" panose="020B0504020201020104" pitchFamily="34" charset="77"/>
              </a:rPr>
              <a:t>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200" i="0" dirty="0">
                <a:latin typeface="Dagny OT" panose="020B0504020201020104" pitchFamily="34" charset="77"/>
              </a:rPr>
              <a:t>(‘</a:t>
            </a:r>
            <a:r>
              <a:rPr lang="en-US" sz="2200" i="0" dirty="0" err="1">
                <a:latin typeface="Dagny OT" panose="020B0504020201020104" pitchFamily="34" charset="77"/>
              </a:rPr>
              <a:t>red’,’blue’,’green</a:t>
            </a:r>
            <a:r>
              <a:rPr lang="en-US" sz="2200" i="0" dirty="0">
                <a:latin typeface="Dagny OT" panose="020B0504020201020104" pitchFamily="34" charset="77"/>
              </a:rPr>
              <a:t>’), (‘1’,’2’,’3’)</a:t>
            </a:r>
            <a:endParaRPr lang="en-US" sz="22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Ordinal data</a:t>
            </a:r>
            <a:r>
              <a:rPr lang="en-US" sz="2200" dirty="0">
                <a:latin typeface="Dagny OT" panose="020B0504020201020104" pitchFamily="34" charset="77"/>
              </a:rPr>
              <a:t>: categorical data with an inherent ordering. Unlike integer data, the spacing between values is </a:t>
            </a:r>
            <a:r>
              <a:rPr lang="en-US" sz="2200" b="1" dirty="0">
                <a:latin typeface="Dagny OT" panose="020B0504020201020104" pitchFamily="34" charset="77"/>
              </a:rPr>
              <a:t>not</a:t>
            </a:r>
            <a:r>
              <a:rPr lang="en-US" sz="2200" dirty="0">
                <a:latin typeface="Dagny OT" panose="020B0504020201020104" pitchFamily="34" charset="77"/>
              </a:rPr>
              <a:t> defined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200" i="0" dirty="0">
                <a:latin typeface="Dagny OT" panose="020B0504020201020104" pitchFamily="34" charset="77"/>
              </a:rPr>
              <a:t>(very cold, cold, tepid, warm, super hot)</a:t>
            </a:r>
          </a:p>
        </p:txBody>
      </p:sp>
    </p:spTree>
    <p:extLst>
      <p:ext uri="{BB962C8B-B14F-4D97-AF65-F5344CB8AC3E}">
        <p14:creationId xmlns:p14="http://schemas.microsoft.com/office/powerpoint/2010/main" val="20413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CATEGORICAL </a:t>
            </a:r>
            <a:r>
              <a:rPr lang="en-CA" b="1" dirty="0"/>
              <a:t>→</a:t>
            </a:r>
            <a:r>
              <a:rPr lang="en-US" b="1" dirty="0"/>
              <a:t> NUMERICAL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525926" cy="358140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Categorical data can be turned into numerical data by generating </a:t>
            </a:r>
            <a:r>
              <a:rPr lang="en-US" b="1" dirty="0">
                <a:latin typeface="Dagny OT" panose="020B0504020201020104" pitchFamily="34" charset="77"/>
              </a:rPr>
              <a:t>frequency counts</a:t>
            </a:r>
            <a:r>
              <a:rPr lang="en-US" dirty="0">
                <a:latin typeface="Dagny OT" panose="020B0504020201020104" pitchFamily="34" charset="77"/>
              </a:rPr>
              <a:t> of the different values of the categorical variable.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This in turn allows us to apply numerical analysis techniques.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28123"/>
              </p:ext>
            </p:extLst>
          </p:nvPr>
        </p:nvGraphicFramePr>
        <p:xfrm>
          <a:off x="6665036" y="2598419"/>
          <a:ext cx="406479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House colour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Dagny OT" panose="020B0504020201020104" pitchFamily="34" charset="77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  <a:latin typeface="Dagny OT" panose="020B0504020201020104" pitchFamily="34" charset="77"/>
                        </a:rPr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Dagny OT" panose="020B0504020201020104" pitchFamily="34" charset="77"/>
                        </a:rPr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7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SPECIAL ROLE OF 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Categorical </a:t>
            </a:r>
            <a:r>
              <a:rPr lang="en-US">
                <a:latin typeface="Dagny OT" panose="020B0504020201020104" pitchFamily="34" charset="77"/>
              </a:rPr>
              <a:t>data plays </a:t>
            </a:r>
            <a:r>
              <a:rPr lang="en-US" dirty="0">
                <a:latin typeface="Dagny OT" panose="020B0504020201020104" pitchFamily="34" charset="77"/>
              </a:rPr>
              <a:t>a special role: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 data science, </a:t>
            </a:r>
            <a:r>
              <a:rPr lang="en-US" b="1" i="0" dirty="0">
                <a:latin typeface="Dagny OT" panose="020B0504020201020104" pitchFamily="34" charset="77"/>
              </a:rPr>
              <a:t>categorical variables </a:t>
            </a:r>
            <a:r>
              <a:rPr lang="en-US" i="0" dirty="0">
                <a:latin typeface="Dagny OT" panose="020B0504020201020104" pitchFamily="34" charset="77"/>
              </a:rPr>
              <a:t>come with a </a:t>
            </a:r>
            <a:r>
              <a:rPr lang="en-US" b="1" i="0" dirty="0">
                <a:latin typeface="Dagny OT" panose="020B0504020201020104" pitchFamily="34" charset="77"/>
              </a:rPr>
              <a:t>pre-defined</a:t>
            </a:r>
            <a:r>
              <a:rPr lang="en-US" i="0" dirty="0">
                <a:latin typeface="Dagny OT" panose="020B0504020201020104" pitchFamily="34" charset="77"/>
              </a:rPr>
              <a:t> set of values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 experimental science, a </a:t>
            </a:r>
            <a:r>
              <a:rPr lang="en-US" b="1" i="0" dirty="0">
                <a:latin typeface="Dagny OT" panose="020B0504020201020104" pitchFamily="34" charset="77"/>
              </a:rPr>
              <a:t>factor</a:t>
            </a:r>
            <a:r>
              <a:rPr lang="en-US" i="0" dirty="0">
                <a:latin typeface="Dagny OT" panose="020B0504020201020104" pitchFamily="34" charset="77"/>
              </a:rPr>
              <a:t> is an independent variable with its levels being defined (it may also be viewed as a category of treatment)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 business analytics, these are </a:t>
            </a:r>
            <a:r>
              <a:rPr lang="en-US" b="1" i="0" dirty="0">
                <a:latin typeface="Dagny OT" panose="020B0504020201020104" pitchFamily="34" charset="77"/>
              </a:rPr>
              <a:t>dimensions</a:t>
            </a:r>
            <a:r>
              <a:rPr lang="en-US" i="0" dirty="0">
                <a:latin typeface="Dagny OT" panose="020B0504020201020104" pitchFamily="34" charset="77"/>
              </a:rPr>
              <a:t> (with members) vs. measures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However they are labeled, they can be used to </a:t>
            </a:r>
            <a:r>
              <a:rPr lang="en-US" b="1" dirty="0">
                <a:latin typeface="Dagny OT" panose="020B0504020201020104" pitchFamily="34" charset="77"/>
              </a:rPr>
              <a:t>subset</a:t>
            </a:r>
            <a:r>
              <a:rPr lang="en-US" dirty="0">
                <a:latin typeface="Dagny OT" panose="020B0504020201020104" pitchFamily="34" charset="77"/>
              </a:rPr>
              <a:t> or </a:t>
            </a:r>
            <a:r>
              <a:rPr lang="en-US" b="1" dirty="0">
                <a:latin typeface="Dagny OT" panose="020B0504020201020104" pitchFamily="34" charset="77"/>
              </a:rPr>
              <a:t>roll up/summarize</a:t>
            </a:r>
            <a:r>
              <a:rPr lang="en-US" dirty="0">
                <a:latin typeface="Dagny OT" panose="020B0504020201020104" pitchFamily="34" charset="77"/>
              </a:rPr>
              <a:t> the data.</a:t>
            </a:r>
          </a:p>
        </p:txBody>
      </p:sp>
    </p:spTree>
    <p:extLst>
      <p:ext uri="{BB962C8B-B14F-4D97-AF65-F5344CB8AC3E}">
        <p14:creationId xmlns:p14="http://schemas.microsoft.com/office/powerpoint/2010/main" val="194049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Slidehelper - 035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7BDFF2"/>
      </a:accent1>
      <a:accent2>
        <a:srgbClr val="B2F7EF"/>
      </a:accent2>
      <a:accent3>
        <a:srgbClr val="EFF7F6"/>
      </a:accent3>
      <a:accent4>
        <a:srgbClr val="F7D6E0"/>
      </a:accent4>
      <a:accent5>
        <a:srgbClr val="F2B5D4"/>
      </a:accent5>
      <a:accent6>
        <a:srgbClr val="BFBFBF"/>
      </a:accent6>
      <a:hlink>
        <a:srgbClr val="7BDFF2"/>
      </a:hlink>
      <a:folHlink>
        <a:srgbClr val="B2F7E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17565</TotalTime>
  <Words>3559</Words>
  <Application>Microsoft Macintosh PowerPoint</Application>
  <PresentationFormat>Widescreen</PresentationFormat>
  <Paragraphs>511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Avenir Next</vt:lpstr>
      <vt:lpstr>Calibri</vt:lpstr>
      <vt:lpstr>Cambria Math</vt:lpstr>
      <vt:lpstr>Dagny OT</vt:lpstr>
      <vt:lpstr>Franklin Gothic Book</vt:lpstr>
      <vt:lpstr>Wingdings</vt:lpstr>
      <vt:lpstr>Crop</vt:lpstr>
      <vt:lpstr>Office Theme</vt:lpstr>
      <vt:lpstr>Introduction to Data Analysis</vt:lpstr>
      <vt:lpstr>BASIC DATA ANALYSIS</vt:lpstr>
      <vt:lpstr>DATA ANALYSIS PIPELINE</vt:lpstr>
      <vt:lpstr>INSIGHTS &amp; # Crunching  Core Concepts</vt:lpstr>
      <vt:lpstr>PATTERNS, GENERALIZATIONS, STRUCTURE</vt:lpstr>
      <vt:lpstr>DEPENDENT VS. INDEPENDENT VARIABLES</vt:lpstr>
      <vt:lpstr>DATA TYPES</vt:lpstr>
      <vt:lpstr>CATEGORICAL → NUMERICAL </vt:lpstr>
      <vt:lpstr>SPECIAL ROLE OF CATEGORICAL DATA</vt:lpstr>
      <vt:lpstr>HIERARCHICAL/NESTED/MULTILEVEL DATA/MODELS</vt:lpstr>
      <vt:lpstr>Insights &amp; # Crunching  Core Techniques</vt:lpstr>
      <vt:lpstr>DATA SUMMARIZING</vt:lpstr>
      <vt:lpstr>ROLLING-UP DATA</vt:lpstr>
      <vt:lpstr>CONTINGENCY/PIVOT TABLES</vt:lpstr>
      <vt:lpstr>ANALYSIS THROUGH VISUALIZATION</vt:lpstr>
      <vt:lpstr>DATA DESCRIPTIONS (IN-DEPTH)</vt:lpstr>
      <vt:lpstr>DATA DESCRIPTIONS (REPRISE)</vt:lpstr>
      <vt:lpstr>EXAMPLES</vt:lpstr>
      <vt:lpstr>NUMERICAL SUMMARIES</vt:lpstr>
      <vt:lpstr>MEDIAN</vt:lpstr>
      <vt:lpstr>MEDIAN</vt:lpstr>
      <vt:lpstr>MEAN</vt:lpstr>
      <vt:lpstr>MEAN OR MEDIAN?</vt:lpstr>
      <vt:lpstr>MEAN OR MEDIAN?</vt:lpstr>
      <vt:lpstr>STANDARD DEVIATION</vt:lpstr>
      <vt:lpstr>STANDARD DEVIATION</vt:lpstr>
      <vt:lpstr>QUANTILES</vt:lpstr>
      <vt:lpstr>OTHER MEASURES</vt:lpstr>
      <vt:lpstr>VISUAL SUMMARIES – BOXPLOT</vt:lpstr>
      <vt:lpstr>EXAMPLES</vt:lpstr>
      <vt:lpstr>VISUAL SUMMARIES – HISTOGRAM</vt:lpstr>
      <vt:lpstr>EXAMPLE</vt:lpstr>
      <vt:lpstr>SKEWNESS</vt:lpstr>
      <vt:lpstr>SKEWNESS</vt:lpstr>
      <vt:lpstr>CORRELATION</vt:lpstr>
      <vt:lpstr>MOTIVATING EXAMPLE</vt:lpstr>
      <vt:lpstr>MOTIVATING EXAMPLE</vt:lpstr>
      <vt:lpstr>COEFFICIENT OF CORRELATION</vt:lpstr>
      <vt:lpstr>PROPERTIES AND INTERPRETATION</vt:lpstr>
      <vt:lpstr>PROPERTIES AND INTERPRETATION</vt:lpstr>
      <vt:lpstr>PowerPoint Presentation</vt:lpstr>
      <vt:lpstr>REGRESSION ANALYSIS</vt:lpstr>
      <vt:lpstr>REGRESSION MODELING</vt:lpstr>
      <vt:lpstr>LINEAR REGRESSION</vt:lpstr>
      <vt:lpstr>TIME SERIES AND CONTROL CHARTS</vt:lpstr>
      <vt:lpstr>PowerPoint Presentation</vt:lpstr>
      <vt:lpstr>STATISTICAL PROCESS MONITORING</vt:lpstr>
      <vt:lpstr>TIME SERIES</vt:lpstr>
      <vt:lpstr>TIME SERIES</vt:lpstr>
      <vt:lpstr>EXAMPLES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306</cp:revision>
  <dcterms:created xsi:type="dcterms:W3CDTF">2020-08-02T19:49:53Z</dcterms:created>
  <dcterms:modified xsi:type="dcterms:W3CDTF">2021-09-28T02:50:07Z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